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1_0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7" r:id="rId2"/>
  </p:sldIdLst>
  <p:sldSz cx="30243463" cy="42773600"/>
  <p:notesSz cx="6735763" cy="9866313"/>
  <p:embeddedFontLst>
    <p:embeddedFont>
      <p:font typeface="산돌고딕 M" panose="020B0600000101010101" charset="-127"/>
      <p:regular r:id="rId4"/>
    </p:embeddedFont>
    <p:embeddedFont>
      <p:font typeface="Cambria Math" panose="02040503050406030204" pitchFamily="18" charset="0"/>
      <p:regular r:id="rId5"/>
    </p:embeddedFont>
    <p:embeddedFont>
      <p:font typeface="HY헤드라인M" panose="02030600000101010101" pitchFamily="18" charset="-127"/>
      <p:regular r:id="rId6"/>
    </p:embeddedFont>
    <p:embeddedFont>
      <p:font typeface="Noto Sans KR" panose="020B0500000000000000" pitchFamily="34" charset="-127"/>
      <p:regular r:id="rId7"/>
      <p:bold r:id="rId8"/>
    </p:embeddedFont>
    <p:embeddedFont>
      <p:font typeface="Verdana" panose="020B0604030504040204" pitchFamily="34" charset="0"/>
      <p:regular r:id="rId9"/>
      <p:bold r:id="rId10"/>
      <p:italic r:id="rId11"/>
      <p:boldItalic r:id="rId12"/>
    </p:embeddedFont>
    <p:embeddedFont>
      <p:font typeface="나눔스퀘어 Bold" panose="020B0600000101010101" pitchFamily="50" charset="-127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!백묵 달을삼킨연못체(견중)"/>
        <a:ea typeface="!백묵 달을삼킨연못체(견중)"/>
        <a:cs typeface="!백묵 달을삼킨연못체(견중)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!백묵 달을삼킨연못체(견중)"/>
        <a:ea typeface="!백묵 달을삼킨연못체(견중)"/>
        <a:cs typeface="!백묵 달을삼킨연못체(견중)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!백묵 달을삼킨연못체(견중)"/>
        <a:ea typeface="!백묵 달을삼킨연못체(견중)"/>
        <a:cs typeface="!백묵 달을삼킨연못체(견중)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!백묵 달을삼킨연못체(견중)"/>
        <a:ea typeface="!백묵 달을삼킨연못체(견중)"/>
        <a:cs typeface="!백묵 달을삼킨연못체(견중)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!백묵 달을삼킨연못체(견중)"/>
        <a:ea typeface="!백묵 달을삼킨연못체(견중)"/>
        <a:cs typeface="!백묵 달을삼킨연못체(견중)"/>
      </a:defRPr>
    </a:lvl5pPr>
    <a:lvl6pPr marL="2286000" algn="l" defTabSz="914400" rtl="0" eaLnBrk="1" latinLnBrk="1" hangingPunct="1">
      <a:defRPr kumimoji="1" sz="2800" kern="1200">
        <a:solidFill>
          <a:schemeClr val="tx1"/>
        </a:solidFill>
        <a:latin typeface="!백묵 달을삼킨연못체(견중)"/>
        <a:ea typeface="!백묵 달을삼킨연못체(견중)"/>
        <a:cs typeface="!백묵 달을삼킨연못체(견중)"/>
      </a:defRPr>
    </a:lvl6pPr>
    <a:lvl7pPr marL="2743200" algn="l" defTabSz="914400" rtl="0" eaLnBrk="1" latinLnBrk="1" hangingPunct="1">
      <a:defRPr kumimoji="1" sz="2800" kern="1200">
        <a:solidFill>
          <a:schemeClr val="tx1"/>
        </a:solidFill>
        <a:latin typeface="!백묵 달을삼킨연못체(견중)"/>
        <a:ea typeface="!백묵 달을삼킨연못체(견중)"/>
        <a:cs typeface="!백묵 달을삼킨연못체(견중)"/>
      </a:defRPr>
    </a:lvl7pPr>
    <a:lvl8pPr marL="3200400" algn="l" defTabSz="914400" rtl="0" eaLnBrk="1" latinLnBrk="1" hangingPunct="1">
      <a:defRPr kumimoji="1" sz="2800" kern="1200">
        <a:solidFill>
          <a:schemeClr val="tx1"/>
        </a:solidFill>
        <a:latin typeface="!백묵 달을삼킨연못체(견중)"/>
        <a:ea typeface="!백묵 달을삼킨연못체(견중)"/>
        <a:cs typeface="!백묵 달을삼킨연못체(견중)"/>
      </a:defRPr>
    </a:lvl8pPr>
    <a:lvl9pPr marL="3657600" algn="l" defTabSz="914400" rtl="0" eaLnBrk="1" latinLnBrk="1" hangingPunct="1">
      <a:defRPr kumimoji="1" sz="2800" kern="1200">
        <a:solidFill>
          <a:schemeClr val="tx1"/>
        </a:solidFill>
        <a:latin typeface="!백묵 달을삼킨연못체(견중)"/>
        <a:ea typeface="!백묵 달을삼킨연못체(견중)"/>
        <a:cs typeface="!백묵 달을삼킨연못체(견중)"/>
      </a:defRPr>
    </a:lvl9pPr>
  </p:defaultTextStyle>
  <p:extLst>
    <p:ext uri="{EFAFB233-063F-42B5-8137-9DF3F51BA10A}">
      <p15:sldGuideLst xmlns:p15="http://schemas.microsoft.com/office/powerpoint/2012/main">
        <p15:guide id="1" orient="horz" pos="13427">
          <p15:clr>
            <a:srgbClr val="A4A3A4"/>
          </p15:clr>
        </p15:guide>
        <p15:guide id="2" pos="9526">
          <p15:clr>
            <a:srgbClr val="A4A3A4"/>
          </p15:clr>
        </p15:guide>
        <p15:guide id="3" orient="horz" pos="20775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450EE94-5265-349F-FFF1-AAB10D7D064F}" name="손민우" initials="손" userId="S::alsdn@kangwon.ac.kr::1745d9c8-dc14-4b3e-8b14-d92c382d347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7D16"/>
    <a:srgbClr val="AA7B06"/>
    <a:srgbClr val="006C31"/>
    <a:srgbClr val="D9D9D9"/>
    <a:srgbClr val="000000"/>
    <a:srgbClr val="00CCFF"/>
    <a:srgbClr val="92D050"/>
    <a:srgbClr val="CECEEF"/>
    <a:srgbClr val="DFF0A2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713" autoAdjust="0"/>
    <p:restoredTop sz="96220" autoAdjust="0"/>
  </p:normalViewPr>
  <p:slideViewPr>
    <p:cSldViewPr>
      <p:cViewPr>
        <p:scale>
          <a:sx n="50" d="100"/>
          <a:sy n="50" d="100"/>
        </p:scale>
        <p:origin x="36" y="36"/>
      </p:cViewPr>
      <p:guideLst>
        <p:guide orient="horz" pos="13427"/>
        <p:guide pos="9526"/>
        <p:guide orient="horz" pos="20775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comments/modernComment_101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1129380-CC1D-4209-9732-34EE49DDBB75}" authorId="{5450EE94-5265-349F-FFF1-AAB10D7D064F}" created="2022-05-04T06:39:23.933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7"/>
      <ac:picMk id="383" creationId="{A04A5BA3-FD42-3F5A-4AA6-687C55E8080E}"/>
    </ac:deMkLst>
    <p188:txBody>
      <a:bodyPr/>
      <a:lstStyle/>
      <a:p>
        <a:r>
          <a:rPr lang="ko-KR" altLang="en-US"/>
          <a:t>그림이 아닌 희색바탕에 슈도코를 작성핡것
</a:t>
        </a:r>
      </a:p>
    </p188:txBody>
  </p188:cm>
  <p188:cm id="{F88FCC04-F6F3-4CD3-AFA7-2CC0E433EB70}" authorId="{5450EE94-5265-349F-FFF1-AAB10D7D064F}" created="2022-05-04T06:49:21.96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7"/>
      <ac:spMk id="3102" creationId="{23A0AAD9-FB2F-40E4-9E34-6EC85AFA9261}"/>
    </ac:deMkLst>
    <p188:txBody>
      <a:bodyPr/>
      <a:lstStyle/>
      <a:p>
        <a:r>
          <a:rPr lang="ko-KR" altLang="en-US"/>
          <a:t>보완사항 이전에 
연구 결과를 기재할것</a:t>
        </a:r>
      </a:p>
    </p188:txBody>
  </p188:cm>
</p188:cmLst>
</file>

<file path=ppt/media/hdphoto1.wdp>
</file>

<file path=ppt/media/hdphoto2.wdp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5828CE4-902C-4267-9A7E-0F817E64B7D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3713"/>
          </a:xfrm>
          <a:prstGeom prst="rect">
            <a:avLst/>
          </a:prstGeom>
        </p:spPr>
        <p:txBody>
          <a:bodyPr vert="horz" lIns="90752" tIns="45375" rIns="90752" bIns="45375" rtlCol="0"/>
          <a:lstStyle>
            <a:lvl1pPr algn="l" eaLnBrk="1" latinLnBrk="1" hangingPunct="1">
              <a:defRPr sz="1100">
                <a:latin typeface="!백묵 달을삼킨연못체(견중)" pitchFamily="2" charset="-127"/>
                <a:ea typeface="!백묵 달을삼킨연못체(견중)" pitchFamily="2" charset="-127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A972754-6B04-4CFF-A720-5EAB6279749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3713"/>
          </a:xfrm>
          <a:prstGeom prst="rect">
            <a:avLst/>
          </a:prstGeom>
        </p:spPr>
        <p:txBody>
          <a:bodyPr vert="horz" lIns="90752" tIns="45375" rIns="90752" bIns="45375" rtlCol="0"/>
          <a:lstStyle>
            <a:lvl1pPr algn="r" eaLnBrk="1" latinLnBrk="1" hangingPunct="1">
              <a:defRPr sz="1100">
                <a:latin typeface="!백묵 달을삼킨연못체(견중)" pitchFamily="2" charset="-127"/>
                <a:ea typeface="!백묵 달을삼킨연못체(견중)" pitchFamily="2" charset="-127"/>
                <a:cs typeface="+mn-cs"/>
              </a:defRPr>
            </a:lvl1pPr>
          </a:lstStyle>
          <a:p>
            <a:pPr>
              <a:defRPr/>
            </a:pPr>
            <a:fld id="{12CB0269-B113-4177-804D-11055D6D795A}" type="datetimeFigureOut">
              <a:rPr lang="ko-KR" altLang="en-US"/>
              <a:pPr>
                <a:defRPr/>
              </a:pPr>
              <a:t>2022-05-09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29FBCE82-6AE0-438D-8B1C-2D723CA313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060575" y="739775"/>
            <a:ext cx="26146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52" tIns="45375" rIns="90752" bIns="45375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819DF278-248F-4205-B174-04AD2284BC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3100" y="4687888"/>
            <a:ext cx="5389563" cy="4438650"/>
          </a:xfrm>
          <a:prstGeom prst="rect">
            <a:avLst/>
          </a:prstGeom>
        </p:spPr>
        <p:txBody>
          <a:bodyPr vert="horz" lIns="90752" tIns="45375" rIns="90752" bIns="45375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FB0938-E4CA-4310-87DE-944EA34E0D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3712"/>
          </a:xfrm>
          <a:prstGeom prst="rect">
            <a:avLst/>
          </a:prstGeom>
        </p:spPr>
        <p:txBody>
          <a:bodyPr vert="horz" lIns="90752" tIns="45375" rIns="90752" bIns="45375" rtlCol="0" anchor="b"/>
          <a:lstStyle>
            <a:lvl1pPr algn="l" eaLnBrk="1" latinLnBrk="1" hangingPunct="1">
              <a:defRPr sz="1100">
                <a:latin typeface="!백묵 달을삼킨연못체(견중)" pitchFamily="2" charset="-127"/>
                <a:ea typeface="!백묵 달을삼킨연못체(견중)" pitchFamily="2" charset="-127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C6D794-6485-4F28-81AC-D60952869C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3712"/>
          </a:xfrm>
          <a:prstGeom prst="rect">
            <a:avLst/>
          </a:prstGeom>
        </p:spPr>
        <p:txBody>
          <a:bodyPr vert="horz" wrap="square" lIns="90752" tIns="45375" rIns="90752" bIns="45375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100"/>
            </a:lvl1pPr>
          </a:lstStyle>
          <a:p>
            <a:pPr>
              <a:defRPr/>
            </a:pPr>
            <a:fld id="{C50F6B3D-6FFC-4978-A3B5-B3A97D33407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슬라이드 이미지 개체 틀 1">
            <a:extLst>
              <a:ext uri="{FF2B5EF4-FFF2-40B4-BE49-F238E27FC236}">
                <a16:creationId xmlns:a16="http://schemas.microsoft.com/office/drawing/2014/main" id="{5B22BF4E-01C1-40FA-96AC-8AF9600D677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슬라이드 노트 개체 틀 2">
            <a:extLst>
              <a:ext uri="{FF2B5EF4-FFF2-40B4-BE49-F238E27FC236}">
                <a16:creationId xmlns:a16="http://schemas.microsoft.com/office/drawing/2014/main" id="{5A9E8A84-70B2-40B0-83F1-0422FDDCEBE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/>
          </a:p>
        </p:txBody>
      </p:sp>
      <p:sp>
        <p:nvSpPr>
          <p:cNvPr id="4100" name="슬라이드 번호 개체 틀 3">
            <a:extLst>
              <a:ext uri="{FF2B5EF4-FFF2-40B4-BE49-F238E27FC236}">
                <a16:creationId xmlns:a16="http://schemas.microsoft.com/office/drawing/2014/main" id="{39014622-81D2-4024-99AF-0DBFE5C400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1200" indent="-2730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3788" indent="-21748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1938" indent="-21748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68500" indent="-21748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25700" indent="-2174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82900" indent="-2174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0100" indent="-2174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797300" indent="-2174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240A4D08-59E9-4BC9-817F-CDA173EF79B2}" type="slidenum">
              <a:rPr lang="ko-KR" altLang="en-US" sz="1100" smtClean="0">
                <a:latin typeface="!백묵 달을삼킨연못체(견중)"/>
                <a:ea typeface="!백묵 달을삼킨연못체(견중)"/>
              </a:rPr>
              <a:pPr>
                <a:spcBef>
                  <a:spcPct val="0"/>
                </a:spcBef>
              </a:pPr>
              <a:t>1</a:t>
            </a:fld>
            <a:endParaRPr lang="ko-KR" altLang="en-US" sz="1100">
              <a:latin typeface="!백묵 달을삼킨연못체(견중)"/>
              <a:ea typeface="!백묵 달을삼킨연못체(견중)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268538" y="13287375"/>
            <a:ext cx="25706387" cy="9169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37075" y="24237950"/>
            <a:ext cx="21169313" cy="1093152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4B7E159-733F-4466-B939-33B81CC485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36813D8-B4B7-4C23-9E17-217DC534F6D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86444C6-72B0-499A-8038-6EC2A81371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9B3A87-9D66-431C-BD24-5CE6B55A7D6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79731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EE70164-AE81-4E58-8BB1-B10F3C05A9B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EA2723D-500D-4F51-982C-33B782A632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B32EF55-2736-4EC0-BD34-FF32500AEB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A8D1B6-1FF0-4F7C-980D-68E7457A9F2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19540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21926550" y="1712913"/>
            <a:ext cx="6804025" cy="364966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512888" y="1712913"/>
            <a:ext cx="20261262" cy="364966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5DFE109-E97A-49D7-9A2D-5EE34DF33D6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989D38B-0911-4A42-86FC-40481E50D45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1DA8D24-8E51-4879-95E3-7B01E0AED3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189CC6-0BCD-4A50-A86A-B84308FDAE2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92259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1EFF80D-D5F5-4841-8D3D-AB436A06DD2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133623D-C4A3-411A-9A5D-4249EBDE31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3AB3351-F35B-44DB-97B3-D5ECCE03857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D09102-F1B5-4B51-B372-3A568D32267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18636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188" y="27485975"/>
            <a:ext cx="25706387" cy="849471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389188" y="18129250"/>
            <a:ext cx="25706387" cy="935672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84F080F-88DF-414F-97B6-1CC0779BB92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CEC246C-AC1E-472E-84EE-39B3D30243F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0723AAD-F4D8-4204-8958-6AF909BF1C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C9E970-EFE3-4A64-8A54-EAE4B2EC844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63981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512888" y="9980613"/>
            <a:ext cx="13531850" cy="28228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5197138" y="9980613"/>
            <a:ext cx="13533437" cy="28228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32C70D-3755-4018-9315-7A3EFFCB177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A662DA-411C-41E9-B084-35B4865B4F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B2ACB7-67B1-41CE-A1E2-71C319D62B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1ECB04-B91E-4077-9235-E7EB07C9ECD8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2937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12888" y="9574213"/>
            <a:ext cx="13361987" cy="39909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512888" y="13565188"/>
            <a:ext cx="13361987" cy="246443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5363825" y="9574213"/>
            <a:ext cx="13366750" cy="39909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5363825" y="13565188"/>
            <a:ext cx="13366750" cy="246443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9B7C88F0-D955-44E6-8680-194EEC37BED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0DD11C5-BAD3-47CD-93D9-7EF2BAB4BB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8F751F2-E2B5-4C58-A7B9-A838D16883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4D1662-66C1-47E4-918C-19F4D7CCFBA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32686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D488916-F3A5-4B65-B2F8-697E063381B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7C5FAF49-27A8-4DD7-999D-1BC4BF2F029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78D7457-C689-4D3C-91E1-B35DEBBE16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29A077-929E-4A36-9A41-C298CE1654C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31438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EE59EC7-F5D8-4EAC-A14A-3F539918F6A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FFF99C8-6B32-42C5-ABE3-209196C64F4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11F63D9-201A-4AF1-A950-1FCFD0B8C6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C6976F-B5B1-4703-BBE1-D1B5B013DFE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26603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12888" y="1703388"/>
            <a:ext cx="9948862" cy="72469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823700" y="1703388"/>
            <a:ext cx="16906875" cy="365061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512888" y="8950325"/>
            <a:ext cx="9948862" cy="292592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BCF05F-2038-4287-9468-AE9A3A34B2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E145B2-DD42-4C1B-9705-E2B524CDFC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19B7B6-3A9A-42CA-9B23-FC19409F5B9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A05F71-5139-4BE8-A0B8-B5B9ECE187D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63465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927725" y="29941838"/>
            <a:ext cx="18146713" cy="35337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927725" y="3821113"/>
            <a:ext cx="18146713" cy="256651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927725" y="33475613"/>
            <a:ext cx="18146713" cy="50212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A2D5ED-4165-4B5A-B571-07E6DED799B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6CDE5A-5FD8-4BE3-8744-3CC3D82B1E9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DF4775-B1F0-48D5-8652-742CAE0AB2D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C60B30-D85D-4BF8-AB85-5C121A242AE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05570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2BF69E4-2836-47A7-9637-7120C4AACC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12888" y="1712913"/>
            <a:ext cx="27217687" cy="712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232" tIns="208616" rIns="417232" bIns="20861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74C15E21-A090-4C0C-B6B7-DE89A32803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12888" y="9980613"/>
            <a:ext cx="27217687" cy="2822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232" tIns="208616" rIns="417232" bIns="2086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DC1E94B6-8F90-4A4B-819C-81AFF9FF63F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512888" y="38952488"/>
            <a:ext cx="7056437" cy="297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17232" tIns="208616" rIns="417232" bIns="208616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6400">
                <a:latin typeface="굴림" pitchFamily="50" charset="-127"/>
                <a:ea typeface="굴림" pitchFamily="50" charset="-127"/>
                <a:cs typeface="+mn-cs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3C968A7-ED6E-4913-9F43-17B2CC5AE4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33038" y="38952488"/>
            <a:ext cx="9577387" cy="297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17232" tIns="208616" rIns="417232" bIns="208616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6400">
                <a:latin typeface="굴림" pitchFamily="50" charset="-127"/>
                <a:ea typeface="굴림" pitchFamily="50" charset="-127"/>
                <a:cs typeface="+mn-cs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F837CB4-0851-44A4-A931-D00157AB160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74138" y="38952488"/>
            <a:ext cx="7056437" cy="297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17232" tIns="208616" rIns="417232" bIns="208616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6400">
                <a:latin typeface="굴림" panose="020B0600000101010101" pitchFamily="50" charset="-127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2DDD1729-21CF-491E-A767-808FA71603C8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71950" rtl="0" eaLnBrk="0" fontAlgn="base" latinLnBrk="1" hangingPunct="0">
        <a:spcBef>
          <a:spcPct val="0"/>
        </a:spcBef>
        <a:spcAft>
          <a:spcPct val="0"/>
        </a:spcAft>
        <a:defRPr kumimoji="1" sz="201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171950" rtl="0" eaLnBrk="0" fontAlgn="base" latinLnBrk="1" hangingPunct="0">
        <a:spcBef>
          <a:spcPct val="0"/>
        </a:spcBef>
        <a:spcAft>
          <a:spcPct val="0"/>
        </a:spcAft>
        <a:defRPr kumimoji="1" sz="201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defTabSz="4171950" rtl="0" eaLnBrk="0" fontAlgn="base" latinLnBrk="1" hangingPunct="0">
        <a:spcBef>
          <a:spcPct val="0"/>
        </a:spcBef>
        <a:spcAft>
          <a:spcPct val="0"/>
        </a:spcAft>
        <a:defRPr kumimoji="1" sz="201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defTabSz="4171950" rtl="0" eaLnBrk="0" fontAlgn="base" latinLnBrk="1" hangingPunct="0">
        <a:spcBef>
          <a:spcPct val="0"/>
        </a:spcBef>
        <a:spcAft>
          <a:spcPct val="0"/>
        </a:spcAft>
        <a:defRPr kumimoji="1" sz="201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defTabSz="4171950" rtl="0" eaLnBrk="0" fontAlgn="base" latinLnBrk="1" hangingPunct="0">
        <a:spcBef>
          <a:spcPct val="0"/>
        </a:spcBef>
        <a:spcAft>
          <a:spcPct val="0"/>
        </a:spcAft>
        <a:defRPr kumimoji="1" sz="201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defTabSz="4171950" rtl="0" fontAlgn="base" latinLnBrk="1">
        <a:spcBef>
          <a:spcPct val="0"/>
        </a:spcBef>
        <a:spcAft>
          <a:spcPct val="0"/>
        </a:spcAft>
        <a:defRPr kumimoji="1" sz="201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defTabSz="4171950" rtl="0" fontAlgn="base" latinLnBrk="1">
        <a:spcBef>
          <a:spcPct val="0"/>
        </a:spcBef>
        <a:spcAft>
          <a:spcPct val="0"/>
        </a:spcAft>
        <a:defRPr kumimoji="1" sz="201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defTabSz="4171950" rtl="0" fontAlgn="base" latinLnBrk="1">
        <a:spcBef>
          <a:spcPct val="0"/>
        </a:spcBef>
        <a:spcAft>
          <a:spcPct val="0"/>
        </a:spcAft>
        <a:defRPr kumimoji="1" sz="201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defTabSz="4171950" rtl="0" fontAlgn="base" latinLnBrk="1">
        <a:spcBef>
          <a:spcPct val="0"/>
        </a:spcBef>
        <a:spcAft>
          <a:spcPct val="0"/>
        </a:spcAft>
        <a:defRPr kumimoji="1" sz="201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1565275" indent="-1565275" algn="l" defTabSz="4171950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600">
          <a:solidFill>
            <a:schemeClr val="tx1"/>
          </a:solidFill>
          <a:latin typeface="+mn-lt"/>
          <a:ea typeface="+mn-ea"/>
          <a:cs typeface="+mn-cs"/>
        </a:defRPr>
      </a:lvl1pPr>
      <a:lvl2pPr marL="3389313" indent="-1303338" algn="l" defTabSz="4171950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800">
          <a:solidFill>
            <a:schemeClr val="tx1"/>
          </a:solidFill>
          <a:latin typeface="+mn-lt"/>
          <a:ea typeface="+mn-ea"/>
        </a:defRPr>
      </a:lvl2pPr>
      <a:lvl3pPr marL="5214938" indent="-1042988" algn="l" defTabSz="4171950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1000">
          <a:solidFill>
            <a:schemeClr val="tx1"/>
          </a:solidFill>
          <a:latin typeface="+mn-lt"/>
          <a:ea typeface="+mn-ea"/>
        </a:defRPr>
      </a:lvl3pPr>
      <a:lvl4pPr marL="7300913" indent="-1042988" algn="l" defTabSz="4171950" rtl="0" eaLnBrk="0" fontAlgn="base" latinLnBrk="1" hangingPunct="0">
        <a:spcBef>
          <a:spcPct val="20000"/>
        </a:spcBef>
        <a:spcAft>
          <a:spcPct val="0"/>
        </a:spcAft>
        <a:buChar char="–"/>
        <a:defRPr kumimoji="1" sz="9100">
          <a:solidFill>
            <a:schemeClr val="tx1"/>
          </a:solidFill>
          <a:latin typeface="+mn-lt"/>
          <a:ea typeface="+mn-ea"/>
        </a:defRPr>
      </a:lvl4pPr>
      <a:lvl5pPr marL="9388475" indent="-1044575" algn="l" defTabSz="4171950" rtl="0" eaLnBrk="0" fontAlgn="base" latinLnBrk="1" hangingPunct="0">
        <a:spcBef>
          <a:spcPct val="20000"/>
        </a:spcBef>
        <a:spcAft>
          <a:spcPct val="0"/>
        </a:spcAft>
        <a:buChar char="»"/>
        <a:defRPr kumimoji="1" sz="9100">
          <a:solidFill>
            <a:schemeClr val="tx1"/>
          </a:solidFill>
          <a:latin typeface="+mn-lt"/>
          <a:ea typeface="+mn-ea"/>
        </a:defRPr>
      </a:lvl5pPr>
      <a:lvl6pPr marL="9845675" indent="-1044575" algn="l" defTabSz="4171950" rtl="0" fontAlgn="base" latinLnBrk="1">
        <a:spcBef>
          <a:spcPct val="20000"/>
        </a:spcBef>
        <a:spcAft>
          <a:spcPct val="0"/>
        </a:spcAft>
        <a:buChar char="»"/>
        <a:defRPr kumimoji="1" sz="9100">
          <a:solidFill>
            <a:schemeClr val="tx1"/>
          </a:solidFill>
          <a:latin typeface="+mn-lt"/>
          <a:ea typeface="+mn-ea"/>
        </a:defRPr>
      </a:lvl6pPr>
      <a:lvl7pPr marL="10302875" indent="-1044575" algn="l" defTabSz="4171950" rtl="0" fontAlgn="base" latinLnBrk="1">
        <a:spcBef>
          <a:spcPct val="20000"/>
        </a:spcBef>
        <a:spcAft>
          <a:spcPct val="0"/>
        </a:spcAft>
        <a:buChar char="»"/>
        <a:defRPr kumimoji="1" sz="9100">
          <a:solidFill>
            <a:schemeClr val="tx1"/>
          </a:solidFill>
          <a:latin typeface="+mn-lt"/>
          <a:ea typeface="+mn-ea"/>
        </a:defRPr>
      </a:lvl7pPr>
      <a:lvl8pPr marL="10760075" indent="-1044575" algn="l" defTabSz="4171950" rtl="0" fontAlgn="base" latinLnBrk="1">
        <a:spcBef>
          <a:spcPct val="20000"/>
        </a:spcBef>
        <a:spcAft>
          <a:spcPct val="0"/>
        </a:spcAft>
        <a:buChar char="»"/>
        <a:defRPr kumimoji="1" sz="9100">
          <a:solidFill>
            <a:schemeClr val="tx1"/>
          </a:solidFill>
          <a:latin typeface="+mn-lt"/>
          <a:ea typeface="+mn-ea"/>
        </a:defRPr>
      </a:lvl8pPr>
      <a:lvl9pPr marL="11217275" indent="-1044575" algn="l" defTabSz="4171950" rtl="0" fontAlgn="base" latinLnBrk="1">
        <a:spcBef>
          <a:spcPct val="20000"/>
        </a:spcBef>
        <a:spcAft>
          <a:spcPct val="0"/>
        </a:spcAft>
        <a:buChar char="»"/>
        <a:defRPr kumimoji="1" sz="9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svg"/><Relationship Id="rId18" Type="http://schemas.openxmlformats.org/officeDocument/2006/relationships/image" Target="../media/image15.png"/><Relationship Id="rId26" Type="http://schemas.openxmlformats.org/officeDocument/2006/relationships/image" Target="../media/image22.png"/><Relationship Id="rId3" Type="http://schemas.microsoft.com/office/2018/10/relationships/comments" Target="../comments/modernComment_101_0.xml"/><Relationship Id="rId21" Type="http://schemas.microsoft.com/office/2007/relationships/hdphoto" Target="../media/hdphoto1.wdp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5" Type="http://schemas.openxmlformats.org/officeDocument/2006/relationships/image" Target="../media/image21.jp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jpeg"/><Relationship Id="rId24" Type="http://schemas.openxmlformats.org/officeDocument/2006/relationships/image" Target="../media/image20.png"/><Relationship Id="rId5" Type="http://schemas.openxmlformats.org/officeDocument/2006/relationships/image" Target="../media/image2.png"/><Relationship Id="rId15" Type="http://schemas.openxmlformats.org/officeDocument/2006/relationships/image" Target="../media/image12.svg"/><Relationship Id="rId23" Type="http://schemas.openxmlformats.org/officeDocument/2006/relationships/image" Target="../media/image19.png"/><Relationship Id="rId28" Type="http://schemas.openxmlformats.org/officeDocument/2006/relationships/image" Target="../media/image23.pn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image" Target="../media/image1.jpeg"/><Relationship Id="rId9" Type="http://schemas.openxmlformats.org/officeDocument/2006/relationships/image" Target="../media/image6.png"/><Relationship Id="rId14" Type="http://schemas.openxmlformats.org/officeDocument/2006/relationships/image" Target="../media/image11.png"/><Relationship Id="rId22" Type="http://schemas.openxmlformats.org/officeDocument/2006/relationships/image" Target="../media/image18.jpg"/><Relationship Id="rId27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Text Box 200">
            <a:extLst>
              <a:ext uri="{FF2B5EF4-FFF2-40B4-BE49-F238E27FC236}">
                <a16:creationId xmlns:a16="http://schemas.microsoft.com/office/drawing/2014/main" id="{B58D0641-EED2-46C8-9BFB-10DBFA6C5D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699" y="2197937"/>
            <a:ext cx="28948063" cy="1200329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defTabSz="4171950" eaLnBrk="0" hangingPunct="0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eaLnBrk="0" hangingPunct="0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eaLnBrk="0" hangingPunct="0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eaLnBrk="0" hangingPunct="0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eaLnBrk="0" hangingPunct="0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dist" eaLnBrk="1" latinLnBrk="1" hangingPunct="1">
              <a:spcBef>
                <a:spcPct val="0"/>
              </a:spcBef>
              <a:buFontTx/>
              <a:buNone/>
              <a:defRPr/>
            </a:pPr>
            <a:r>
              <a:rPr lang="en-US" altLang="ko-KR" sz="7200" b="1" spc="-120" dirty="0">
                <a:solidFill>
                  <a:srgbClr val="0000FF"/>
                </a:solidFill>
                <a:latin typeface="08서울남산체 B"/>
                <a:ea typeface="!백묵 달을삼킨연못체(견중)"/>
              </a:rPr>
              <a:t>DBSACN </a:t>
            </a:r>
            <a:r>
              <a:rPr lang="ko-KR" altLang="en-US" sz="7200" b="1" spc="-120" dirty="0" err="1">
                <a:latin typeface="08서울남산체 B"/>
                <a:ea typeface="!백묵 달을삼킨연못체(견중)"/>
              </a:rPr>
              <a:t>머신러닝과</a:t>
            </a:r>
            <a:r>
              <a:rPr lang="ko-KR" altLang="en-US" sz="7200" b="1" spc="-120" dirty="0">
                <a:latin typeface="08서울남산체 B"/>
                <a:ea typeface="!백묵 달을삼킨연못체(견중)"/>
              </a:rPr>
              <a:t> </a:t>
            </a:r>
            <a:r>
              <a:rPr lang="ko-KR" altLang="en-US" sz="7200" b="1" spc="-120" dirty="0">
                <a:solidFill>
                  <a:srgbClr val="0000FF"/>
                </a:solidFill>
                <a:latin typeface="08서울남산체 B"/>
                <a:ea typeface="!백묵 달을삼킨연못체(견중)"/>
              </a:rPr>
              <a:t>위성자료를 이용한 </a:t>
            </a:r>
            <a:r>
              <a:rPr lang="en-US" altLang="ko-KR" sz="7200" b="1" spc="-120" dirty="0">
                <a:solidFill>
                  <a:srgbClr val="FF0000"/>
                </a:solidFill>
                <a:latin typeface="08서울남산체 B"/>
                <a:ea typeface="!백묵 달을삼킨연못체(견중)"/>
              </a:rPr>
              <a:t>GIS</a:t>
            </a:r>
            <a:r>
              <a:rPr lang="ko-KR" altLang="en-US" sz="7200" b="1" spc="-120" dirty="0">
                <a:latin typeface="08서울남산체 B"/>
                <a:ea typeface="!백묵 달을삼킨연못체(견중)"/>
              </a:rPr>
              <a:t> 기반 산불 확산 정보의 </a:t>
            </a:r>
            <a:r>
              <a:rPr lang="ko-KR" altLang="en-US" sz="7200" b="1" spc="-120" dirty="0">
                <a:solidFill>
                  <a:srgbClr val="FF0000"/>
                </a:solidFill>
                <a:latin typeface="08서울남산체 B"/>
                <a:ea typeface="!백묵 달을삼킨연못체(견중)"/>
              </a:rPr>
              <a:t>시각화</a:t>
            </a:r>
            <a:endParaRPr lang="en-US" altLang="ko-KR" sz="7200" b="1" spc="-120" dirty="0">
              <a:latin typeface="08서울남산체 B"/>
              <a:ea typeface="!백묵 달을삼킨연못체(견중)"/>
            </a:endParaRPr>
          </a:p>
        </p:txBody>
      </p:sp>
      <p:sp>
        <p:nvSpPr>
          <p:cNvPr id="3082" name="Rectangle 201">
            <a:extLst>
              <a:ext uri="{FF2B5EF4-FFF2-40B4-BE49-F238E27FC236}">
                <a16:creationId xmlns:a16="http://schemas.microsoft.com/office/drawing/2014/main" id="{1E85B33D-7E05-46A8-A4A5-14DE58F54E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338" y="6279014"/>
            <a:ext cx="13968412" cy="5674862"/>
          </a:xfrm>
          <a:prstGeom prst="rect">
            <a:avLst/>
          </a:prstGeom>
          <a:noFill/>
          <a:ln w="9525">
            <a:solidFill>
              <a:srgbClr val="9933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3083" name="Text Box 202">
            <a:extLst>
              <a:ext uri="{FF2B5EF4-FFF2-40B4-BE49-F238E27FC236}">
                <a16:creationId xmlns:a16="http://schemas.microsoft.com/office/drawing/2014/main" id="{80CFC170-6596-4CA6-8E91-DD0C6D49E7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8063" y="6337128"/>
            <a:ext cx="105886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4000" b="1" i="1" dirty="0">
                <a:solidFill>
                  <a:schemeClr val="bg2"/>
                </a:solidFill>
                <a:latin typeface="Verdana" panose="020B0604030504040204" pitchFamily="34" charset="0"/>
                <a:ea typeface="!백묵 달을삼킨연못체(견중)"/>
              </a:rPr>
              <a:t>1. </a:t>
            </a:r>
            <a:r>
              <a:rPr lang="ko-KR" altLang="en-US" sz="4000" b="1" dirty="0">
                <a:solidFill>
                  <a:srgbClr val="9933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서 론</a:t>
            </a:r>
            <a:endParaRPr lang="en-US" altLang="ko-KR" sz="4000" b="1" dirty="0">
              <a:solidFill>
                <a:srgbClr val="9933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084" name="Rectangle 216">
            <a:extLst>
              <a:ext uri="{FF2B5EF4-FFF2-40B4-BE49-F238E27FC236}">
                <a16:creationId xmlns:a16="http://schemas.microsoft.com/office/drawing/2014/main" id="{94BA90E9-28DA-4378-A1BF-908B9C2C96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4813" y="384175"/>
            <a:ext cx="29451300" cy="41836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3085" name="Rectangle 2027">
            <a:extLst>
              <a:ext uri="{FF2B5EF4-FFF2-40B4-BE49-F238E27FC236}">
                <a16:creationId xmlns:a16="http://schemas.microsoft.com/office/drawing/2014/main" id="{C31D79B4-393B-45FC-95C3-295D12D3F4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738" y="7231682"/>
            <a:ext cx="13165137" cy="4482481"/>
          </a:xfrm>
          <a:prstGeom prst="rect">
            <a:avLst/>
          </a:prstGeom>
          <a:noFill/>
          <a:ln w="9525">
            <a:solidFill>
              <a:srgbClr val="9933FF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3086" name="Text Box 621">
            <a:extLst>
              <a:ext uri="{FF2B5EF4-FFF2-40B4-BE49-F238E27FC236}">
                <a16:creationId xmlns:a16="http://schemas.microsoft.com/office/drawing/2014/main" id="{5FD3B835-4F2A-44DA-B5B3-BCB453A21A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48802" y="3816350"/>
            <a:ext cx="73294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29527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2952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29527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29527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29527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29527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29527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29527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29527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4800" dirty="0">
                <a:latin typeface="산돌고딕 M" panose="020B0600000101010101" charset="-127"/>
                <a:ea typeface="산돌고딕 M" panose="020B0600000101010101" charset="-127"/>
              </a:rPr>
              <a:t>손민우</a:t>
            </a:r>
            <a:r>
              <a:rPr lang="en-US" altLang="ko-KR" sz="4800" baseline="30000" dirty="0">
                <a:latin typeface="산돌고딕 M" panose="020B0600000101010101" charset="-127"/>
                <a:ea typeface="산돌고딕 M" panose="020B0600000101010101" charset="-127"/>
              </a:rPr>
              <a:t>1)</a:t>
            </a:r>
            <a:r>
              <a:rPr lang="en-US" altLang="ko-KR" sz="4800" b="1" dirty="0">
                <a:latin typeface="산돌고딕 M" panose="020B0600000101010101" charset="-127"/>
                <a:ea typeface="산돌고딕 M" panose="020B0600000101010101" charset="-127"/>
              </a:rPr>
              <a:t>, </a:t>
            </a:r>
            <a:r>
              <a:rPr lang="ko-KR" altLang="en-US" sz="4800" dirty="0">
                <a:latin typeface="산돌고딕 M" panose="020B0600000101010101" charset="-127"/>
                <a:ea typeface="산돌고딕 M" panose="020B0600000101010101" charset="-127"/>
              </a:rPr>
              <a:t>이병현</a:t>
            </a:r>
            <a:r>
              <a:rPr lang="en-US" altLang="ko-KR" sz="4800" baseline="30000" dirty="0">
                <a:latin typeface="산돌고딕 M" panose="020B0600000101010101" charset="-127"/>
                <a:ea typeface="산돌고딕 M" panose="020B0600000101010101" charset="-127"/>
              </a:rPr>
              <a:t>2)</a:t>
            </a:r>
            <a:r>
              <a:rPr lang="en-US" altLang="ko-KR" sz="4800" b="1" dirty="0">
                <a:latin typeface="산돌고딕 M" panose="020B0600000101010101" charset="-127"/>
                <a:ea typeface="산돌고딕 M" panose="020B0600000101010101" charset="-127"/>
              </a:rPr>
              <a:t>, </a:t>
            </a:r>
            <a:r>
              <a:rPr lang="ko-KR" altLang="en-US" sz="4800" dirty="0">
                <a:latin typeface="산돌고딕 M" panose="020B0600000101010101" charset="-127"/>
                <a:ea typeface="산돌고딕 M" panose="020B0600000101010101" charset="-127"/>
              </a:rPr>
              <a:t>김병식</a:t>
            </a:r>
            <a:r>
              <a:rPr lang="en-US" altLang="ko-KR" sz="4800" baseline="30000" dirty="0">
                <a:latin typeface="산돌고딕 M" panose="020B0600000101010101" charset="-127"/>
                <a:ea typeface="산돌고딕 M" panose="020B0600000101010101" charset="-127"/>
              </a:rPr>
              <a:t>3)</a:t>
            </a:r>
            <a:r>
              <a:rPr lang="en-US" altLang="ko-KR" sz="4800" b="1" dirty="0"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lang="en-US" altLang="ko-KR" sz="4800" baseline="30000" dirty="0">
                <a:latin typeface="산돌고딕 M" panose="020B0600000101010101" charset="-127"/>
                <a:ea typeface="산돌고딕 M" panose="020B0600000101010101" charset="-127"/>
              </a:rPr>
              <a:t> </a:t>
            </a:r>
          </a:p>
        </p:txBody>
      </p:sp>
      <p:sp>
        <p:nvSpPr>
          <p:cNvPr id="3087" name="Text Box 622">
            <a:extLst>
              <a:ext uri="{FF2B5EF4-FFF2-40B4-BE49-F238E27FC236}">
                <a16:creationId xmlns:a16="http://schemas.microsoft.com/office/drawing/2014/main" id="{BB28BEC1-27CB-4263-9698-2AA14C0F17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48802" y="4882583"/>
            <a:ext cx="77978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defTabSz="29527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2952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29527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29527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29527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29527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29527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29527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29527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2000" dirty="0">
                <a:latin typeface="산돌고딕 M" panose="020B0600000101010101" charset="-127"/>
                <a:ea typeface="산돌고딕 M" panose="020B0600000101010101" charset="-127"/>
              </a:rPr>
              <a:t>1), </a:t>
            </a:r>
            <a:r>
              <a:rPr lang="ko-KR" altLang="en-US" sz="2000" dirty="0">
                <a:latin typeface="산돌고딕 M" panose="020B0600000101010101" charset="-127"/>
                <a:ea typeface="산돌고딕 M" panose="020B0600000101010101" charset="-127"/>
              </a:rPr>
              <a:t>강원대학교 소프트웨어미디어융합전공 학생연구원</a:t>
            </a:r>
            <a:endParaRPr lang="en-US" altLang="ko-KR" sz="2000" dirty="0">
              <a:latin typeface="산돌고딕 M" panose="020B0600000101010101" charset="-127"/>
              <a:ea typeface="산돌고딕 M" panose="020B0600000101010101" charset="-127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2000" dirty="0">
                <a:latin typeface="산돌고딕 M" panose="020B0600000101010101" charset="-127"/>
                <a:ea typeface="산돌고딕 M" panose="020B0600000101010101" charset="-127"/>
              </a:rPr>
              <a:t>2). </a:t>
            </a:r>
            <a:r>
              <a:rPr lang="ko-KR" altLang="en-US" sz="2000" dirty="0">
                <a:latin typeface="산돌고딕 M" panose="020B0600000101010101" charset="-127"/>
                <a:ea typeface="산돌고딕 M" panose="020B0600000101010101" charset="-127"/>
              </a:rPr>
              <a:t>강원대학교 방재전문대학원</a:t>
            </a:r>
            <a:r>
              <a:rPr lang="en-US" altLang="ko-KR" sz="2000" dirty="0">
                <a:latin typeface="산돌고딕 M" panose="020B0600000101010101" charset="-127"/>
                <a:ea typeface="산돌고딕 M" panose="020B0600000101010101" charset="-127"/>
              </a:rPr>
              <a:t> AI</a:t>
            </a:r>
            <a:r>
              <a:rPr lang="ko-KR" altLang="en-US" sz="2000" dirty="0">
                <a:latin typeface="산돌고딕 M" panose="020B0600000101010101" charset="-127"/>
                <a:ea typeface="산돌고딕 M" panose="020B0600000101010101" charset="-127"/>
              </a:rPr>
              <a:t>기후재난연구소 선임연구원</a:t>
            </a:r>
            <a:endParaRPr lang="en-US" altLang="ko-KR" sz="2000" dirty="0">
              <a:latin typeface="산돌고딕 M" panose="020B0600000101010101" charset="-127"/>
              <a:ea typeface="산돌고딕 M" panose="020B0600000101010101" charset="-127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2000" dirty="0">
                <a:latin typeface="산돌고딕 M" panose="020B0600000101010101" charset="-127"/>
                <a:ea typeface="산돌고딕 M" panose="020B0600000101010101" charset="-127"/>
              </a:rPr>
              <a:t>3). </a:t>
            </a:r>
            <a:r>
              <a:rPr lang="ko-KR" altLang="en-US" sz="2000" dirty="0">
                <a:latin typeface="산돌고딕 M" panose="020B0600000101010101" charset="-127"/>
                <a:ea typeface="산돌고딕 M" panose="020B0600000101010101" charset="-127"/>
              </a:rPr>
              <a:t>강원대학교 방재전문대학원 도시환경재난관리전공 교수</a:t>
            </a:r>
            <a:endParaRPr lang="en-US" altLang="ko-KR" sz="2000" dirty="0">
              <a:latin typeface="산돌고딕 M" panose="020B0600000101010101" charset="-127"/>
              <a:ea typeface="산돌고딕 M" panose="020B0600000101010101" charset="-127"/>
            </a:endParaRPr>
          </a:p>
        </p:txBody>
      </p:sp>
      <p:sp>
        <p:nvSpPr>
          <p:cNvPr id="2" name="Text Box 2021">
            <a:extLst>
              <a:ext uri="{FF2B5EF4-FFF2-40B4-BE49-F238E27FC236}">
                <a16:creationId xmlns:a16="http://schemas.microsoft.com/office/drawing/2014/main" id="{FEE2CE3B-1286-4E3E-A419-758AC6504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7613" y="7489825"/>
            <a:ext cx="13149262" cy="421884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0"/>
              </a:spcBef>
              <a:defRPr/>
            </a:pPr>
            <a:r>
              <a:rPr lang="ko-KR" altLang="en-US" sz="2400" dirty="0">
                <a:latin typeface="산돌고딕 M" charset="-127"/>
                <a:ea typeface="산돌고딕 M" charset="-127"/>
              </a:rPr>
              <a:t>산림청의 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2021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년도 산불통계 연보에 따르면 최근 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10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년간 산불로 인한 피해 면적은 급격하게 증가함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. 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그럼에도 불구하고 현재 산불 발생 시 재난관리 목적으로 민간에 공개되는 관련 정보로는 산림청 산불 상황 관제 시스템의 발원지 중심적인 점 형태로 된 데이터만이 공개됨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.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defRPr/>
            </a:pPr>
            <a:r>
              <a:rPr lang="ko-KR" altLang="en-US" sz="2400" dirty="0">
                <a:latin typeface="산돌고딕 M" charset="-127"/>
                <a:ea typeface="산돌고딕 M" charset="-127"/>
              </a:rPr>
              <a:t>따라서 본 연구에서는 화재의 진행 상황을 알 수 없었던 불편함을 파악하고 이를 해결하고자 함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. 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이를 위하여 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Suomi NPP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와 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NOAA-20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위성에 탑재된 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VIIRS 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정보를 포함하는 시스템 인터페이스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(API)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와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 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산림청 산불피해대장의 자료를 활용하여 산불의 진행 상황 정보를 확인 할 수 있도록 구현하였음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.</a:t>
            </a:r>
          </a:p>
          <a:p>
            <a:pPr eaLnBrk="1" hangingPunct="1">
              <a:lnSpc>
                <a:spcPct val="125000"/>
              </a:lnSpc>
              <a:spcBef>
                <a:spcPct val="0"/>
              </a:spcBef>
              <a:defRPr/>
            </a:pP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본 연구의 결과물은 </a:t>
            </a:r>
            <a:r>
              <a:rPr kumimoji="1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머신러닝을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 이용한 밀도기반 군집분석</a:t>
            </a:r>
            <a:r>
              <a:rPr kumimoji="1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(DBSCAN)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으로 </a:t>
            </a:r>
            <a:r>
              <a:rPr kumimoji="1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산불의심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 구역을 탐색하고</a:t>
            </a:r>
            <a:r>
              <a:rPr kumimoji="1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, Convex Hull 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알고리즘을 통해 </a:t>
            </a:r>
            <a:r>
              <a:rPr kumimoji="1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Polygon 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형태의 </a:t>
            </a:r>
            <a:r>
              <a:rPr kumimoji="1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GeoJSON</a:t>
            </a:r>
            <a:r>
              <a:rPr kumimoji="1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 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포맷으로 출력 및 </a:t>
            </a:r>
            <a:r>
              <a:rPr kumimoji="1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Database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화 되며 </a:t>
            </a:r>
            <a:r>
              <a:rPr kumimoji="1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GIS 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기반으로 </a:t>
            </a:r>
            <a:r>
              <a:rPr kumimoji="1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Web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을 통해 </a:t>
            </a:r>
            <a:r>
              <a:rPr kumimoji="1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시각화하여</a:t>
            </a:r>
            <a:r>
              <a:rPr kumimoji="1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 산불상황 시 대피를 위한 의사결정 참고 정보를 제공함</a:t>
            </a:r>
            <a:r>
              <a:rPr kumimoji="1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  <p:sp>
        <p:nvSpPr>
          <p:cNvPr id="3089" name="Rectangle 207">
            <a:extLst>
              <a:ext uri="{FF2B5EF4-FFF2-40B4-BE49-F238E27FC236}">
                <a16:creationId xmlns:a16="http://schemas.microsoft.com/office/drawing/2014/main" id="{A86AE983-432C-4CB7-BB75-13F9221CED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338" y="12169775"/>
            <a:ext cx="13968412" cy="29738638"/>
          </a:xfrm>
          <a:prstGeom prst="rect">
            <a:avLst/>
          </a:prstGeom>
          <a:noFill/>
          <a:ln w="9525">
            <a:solidFill>
              <a:srgbClr val="D60093">
                <a:alpha val="90979"/>
              </a:srgb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3090" name="Rectangle 1860">
            <a:extLst>
              <a:ext uri="{FF2B5EF4-FFF2-40B4-BE49-F238E27FC236}">
                <a16:creationId xmlns:a16="http://schemas.microsoft.com/office/drawing/2014/main" id="{8586E01C-F3FE-43BB-9B16-32F3581D6F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463" y="13141324"/>
            <a:ext cx="13206412" cy="8245475"/>
          </a:xfrm>
          <a:prstGeom prst="rect">
            <a:avLst/>
          </a:prstGeom>
          <a:noFill/>
          <a:ln w="9525">
            <a:solidFill>
              <a:srgbClr val="D60093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3091" name="Text Box 202">
            <a:extLst>
              <a:ext uri="{FF2B5EF4-FFF2-40B4-BE49-F238E27FC236}">
                <a16:creationId xmlns:a16="http://schemas.microsoft.com/office/drawing/2014/main" id="{DCFE3948-0983-45AE-9F9A-54BD465A5F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6625" y="12253913"/>
            <a:ext cx="134302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4000" b="1" i="1" dirty="0">
                <a:solidFill>
                  <a:schemeClr val="bg2"/>
                </a:solidFill>
                <a:latin typeface="Verdana" panose="020B0604030504040204" pitchFamily="34" charset="0"/>
                <a:ea typeface="!백묵 달을삼킨연못체(견중)"/>
              </a:rPr>
              <a:t>2.</a:t>
            </a:r>
            <a:r>
              <a:rPr lang="ko-KR" altLang="en-US" sz="4000" b="1" dirty="0">
                <a:solidFill>
                  <a:srgbClr val="9933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연구</a:t>
            </a:r>
            <a:r>
              <a:rPr lang="en-US" altLang="ko-KR" sz="4000" b="1" i="1" dirty="0">
                <a:solidFill>
                  <a:schemeClr val="bg2"/>
                </a:solidFill>
                <a:latin typeface="Verdana" panose="020B0604030504040204" pitchFamily="34" charset="0"/>
                <a:ea typeface="!백묵 달을삼킨연못체(견중)"/>
              </a:rPr>
              <a:t> </a:t>
            </a:r>
            <a:r>
              <a:rPr lang="ko-KR" altLang="en-US" sz="4000" b="1" dirty="0">
                <a:solidFill>
                  <a:srgbClr val="9933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방법 및 시뮬레이션</a:t>
            </a:r>
            <a:endParaRPr lang="en-US" altLang="ko-KR" sz="4000" b="1" dirty="0">
              <a:solidFill>
                <a:srgbClr val="9933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092" name="Rectangle 211">
            <a:extLst>
              <a:ext uri="{FF2B5EF4-FFF2-40B4-BE49-F238E27FC236}">
                <a16:creationId xmlns:a16="http://schemas.microsoft.com/office/drawing/2014/main" id="{732736AD-1554-4840-93CC-180BDA7D81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70175" y="6279014"/>
            <a:ext cx="13968413" cy="27133122"/>
          </a:xfrm>
          <a:prstGeom prst="rect">
            <a:avLst/>
          </a:prstGeom>
          <a:noFill/>
          <a:ln w="9525">
            <a:solidFill>
              <a:srgbClr val="00B05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3093" name="Rectangle 1860">
            <a:extLst>
              <a:ext uri="{FF2B5EF4-FFF2-40B4-BE49-F238E27FC236}">
                <a16:creationId xmlns:a16="http://schemas.microsoft.com/office/drawing/2014/main" id="{FBD7D5A2-7311-4686-B388-0C1000016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54350" y="9227919"/>
            <a:ext cx="13279438" cy="12158751"/>
          </a:xfrm>
          <a:prstGeom prst="rect">
            <a:avLst/>
          </a:prstGeom>
          <a:noFill/>
          <a:ln w="9525">
            <a:solidFill>
              <a:srgbClr val="00B05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69" name="Rectangle 211">
            <a:extLst>
              <a:ext uri="{FF2B5EF4-FFF2-40B4-BE49-F238E27FC236}">
                <a16:creationId xmlns:a16="http://schemas.microsoft.com/office/drawing/2014/main" id="{7C810D5C-C5FA-40F6-80D0-45DA9E645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70175" y="33608369"/>
            <a:ext cx="14006513" cy="5996581"/>
          </a:xfrm>
          <a:prstGeom prst="rect">
            <a:avLst/>
          </a:prstGeom>
          <a:noFill/>
          <a:ln w="9525">
            <a:solidFill>
              <a:srgbClr val="AA7B06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1" latinLnBrk="1" hangingPunct="1">
              <a:defRPr/>
            </a:pPr>
            <a:endParaRPr lang="ko-KR" altLang="en-US">
              <a:solidFill>
                <a:schemeClr val="accent6">
                  <a:lumMod val="40000"/>
                  <a:lumOff val="60000"/>
                </a:schemeClr>
              </a:solidFill>
              <a:latin typeface="!백묵 달을삼킨연못체(견중)" pitchFamily="2" charset="-127"/>
              <a:ea typeface="!백묵 달을삼킨연못체(견중)" pitchFamily="2" charset="-127"/>
              <a:cs typeface="+mn-cs"/>
            </a:endParaRPr>
          </a:p>
        </p:txBody>
      </p:sp>
      <p:sp>
        <p:nvSpPr>
          <p:cNvPr id="3095" name="Text Box 212">
            <a:extLst>
              <a:ext uri="{FF2B5EF4-FFF2-40B4-BE49-F238E27FC236}">
                <a16:creationId xmlns:a16="http://schemas.microsoft.com/office/drawing/2014/main" id="{A19DA57B-9737-4AF7-9EF2-D528A57830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54325" y="33818788"/>
            <a:ext cx="493917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4000" b="1" i="1" dirty="0">
                <a:solidFill>
                  <a:schemeClr val="bg2"/>
                </a:solidFill>
                <a:latin typeface="Verdana" panose="020B0604030504040204" pitchFamily="34" charset="0"/>
                <a:ea typeface="!백묵 달을삼킨연못체(견중)"/>
              </a:rPr>
              <a:t>4</a:t>
            </a:r>
            <a:r>
              <a:rPr lang="en-US" altLang="ko-KR" sz="4000" b="1" i="1">
                <a:solidFill>
                  <a:schemeClr val="bg2"/>
                </a:solidFill>
                <a:latin typeface="Verdana" panose="020B0604030504040204" pitchFamily="34" charset="0"/>
                <a:ea typeface="!백묵 달을삼킨연못체(견중)"/>
              </a:rPr>
              <a:t>. </a:t>
            </a:r>
            <a:r>
              <a:rPr lang="ko-KR" altLang="en-US" sz="4000" b="1" dirty="0">
                <a:solidFill>
                  <a:srgbClr val="9933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결론 및 향후 계획</a:t>
            </a:r>
            <a:endParaRPr lang="en-US" altLang="ko-KR" sz="4000" b="1" dirty="0">
              <a:solidFill>
                <a:srgbClr val="9933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096" name="Rectangle 1860">
            <a:extLst>
              <a:ext uri="{FF2B5EF4-FFF2-40B4-BE49-F238E27FC236}">
                <a16:creationId xmlns:a16="http://schemas.microsoft.com/office/drawing/2014/main" id="{270BFC34-DD66-467F-BA0D-F104AC8687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65463" y="37031613"/>
            <a:ext cx="13268325" cy="573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</a:pPr>
            <a:endParaRPr lang="ko-KR" altLang="en-US" sz="2400">
              <a:latin typeface="산돌고딕 M" charset="-127"/>
              <a:ea typeface="산돌고딕 M" charset="-127"/>
            </a:endParaRPr>
          </a:p>
        </p:txBody>
      </p:sp>
      <p:sp>
        <p:nvSpPr>
          <p:cNvPr id="3101" name="Text Box 212">
            <a:extLst>
              <a:ext uri="{FF2B5EF4-FFF2-40B4-BE49-F238E27FC236}">
                <a16:creationId xmlns:a16="http://schemas.microsoft.com/office/drawing/2014/main" id="{82909F58-CCB5-4C33-BB09-AE22AFB512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54325" y="39604950"/>
            <a:ext cx="23653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4000" b="1">
                <a:solidFill>
                  <a:srgbClr val="9933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감사의 글</a:t>
            </a:r>
            <a:endParaRPr lang="en-US" altLang="ko-KR" sz="4000" b="1">
              <a:solidFill>
                <a:srgbClr val="9933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102" name="Text Box 2021">
            <a:extLst>
              <a:ext uri="{FF2B5EF4-FFF2-40B4-BE49-F238E27FC236}">
                <a16:creationId xmlns:a16="http://schemas.microsoft.com/office/drawing/2014/main" id="{23A0AAD9-FB2F-40E4-9E34-6EC85AFA92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49600" y="34784639"/>
            <a:ext cx="13114338" cy="427424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defRPr/>
            </a:pPr>
            <a:r>
              <a:rPr lang="ko-KR" altLang="en-US" sz="2280">
                <a:latin typeface="산돌고딕 M" charset="-127"/>
                <a:ea typeface="산돌고딕 M" charset="-127"/>
              </a:rPr>
              <a:t>임상도의 이북자료 미존재로 </a:t>
            </a:r>
            <a:r>
              <a:rPr lang="en-US" altLang="ko-KR" sz="2280">
                <a:latin typeface="산돌고딕 M" charset="-127"/>
                <a:ea typeface="산돌고딕 M" charset="-127"/>
              </a:rPr>
              <a:t>Join </a:t>
            </a:r>
            <a:r>
              <a:rPr lang="ko-KR" altLang="en-US" sz="2280">
                <a:latin typeface="산돌고딕 M" charset="-127"/>
                <a:ea typeface="산돌고딕 M" charset="-127"/>
              </a:rPr>
              <a:t>연산 시 휴전선 지역 산불정보의 소실</a:t>
            </a:r>
            <a:r>
              <a:rPr lang="en-US" altLang="ko-KR" sz="2280">
                <a:latin typeface="산돌고딕 M" charset="-127"/>
                <a:ea typeface="산돌고딕 M" charset="-127"/>
              </a:rPr>
              <a:t>, </a:t>
            </a:r>
            <a:r>
              <a:rPr lang="ko-KR" altLang="en-US" sz="2280">
                <a:latin typeface="산돌고딕 M" charset="-127"/>
                <a:ea typeface="산돌고딕 M" charset="-127"/>
              </a:rPr>
              <a:t>이북지역 임상도 등의 확보로 해결 방법 탐색</a:t>
            </a:r>
            <a:r>
              <a:rPr lang="en-US" altLang="ko-KR" sz="2280">
                <a:latin typeface="산돌고딕 M" charset="-127"/>
                <a:ea typeface="산돌고딕 M" charset="-127"/>
              </a:rPr>
              <a:t>.</a:t>
            </a:r>
            <a:endParaRPr lang="en-US" altLang="ko-KR" sz="2280" dirty="0">
              <a:latin typeface="산돌고딕 M" charset="-127"/>
              <a:ea typeface="산돌고딕 M" charset="-127"/>
            </a:endParaRPr>
          </a:p>
          <a:p>
            <a:pPr eaLnBrk="1" hangingPunct="1">
              <a:lnSpc>
                <a:spcPct val="130000"/>
              </a:lnSpc>
              <a:spcBef>
                <a:spcPct val="0"/>
              </a:spcBef>
              <a:defRPr/>
            </a:pPr>
            <a:r>
              <a:rPr lang="en-US" altLang="ko-KR" sz="2300" dirty="0">
                <a:latin typeface="산돌고딕 M" charset="-127"/>
                <a:ea typeface="산돌고딕 M" charset="-127"/>
              </a:rPr>
              <a:t>Sentinel-2A</a:t>
            </a:r>
            <a:r>
              <a:rPr lang="ko-KR" altLang="en-US" sz="2300">
                <a:latin typeface="산돌고딕 M" charset="-127"/>
                <a:ea typeface="산돌고딕 M" charset="-127"/>
              </a:rPr>
              <a:t>를 사용한 선행연구에서는 평균 </a:t>
            </a:r>
            <a:r>
              <a:rPr lang="en-US" altLang="ko-KR" sz="2300">
                <a:latin typeface="산돌고딕 M" charset="-127"/>
                <a:ea typeface="산돌고딕 M" charset="-127"/>
              </a:rPr>
              <a:t>12.23</a:t>
            </a:r>
            <a:r>
              <a:rPr lang="en-US" altLang="ko-KR" sz="2300" dirty="0">
                <a:latin typeface="산돌고딕 M" charset="-127"/>
                <a:ea typeface="산돌고딕 M" charset="-127"/>
              </a:rPr>
              <a:t>%</a:t>
            </a:r>
            <a:r>
              <a:rPr lang="ko-KR" altLang="en-US" sz="2300">
                <a:latin typeface="산돌고딕 M" charset="-127"/>
                <a:ea typeface="산돌고딕 M" charset="-127"/>
              </a:rPr>
              <a:t>의 참고자료 불일치율을  보이고 있으므로</a:t>
            </a:r>
            <a:r>
              <a:rPr lang="en-US" altLang="ko-KR" sz="2300">
                <a:latin typeface="산돌고딕 M" charset="-127"/>
                <a:ea typeface="산돌고딕 M" charset="-127"/>
              </a:rPr>
              <a:t>. </a:t>
            </a:r>
            <a:r>
              <a:rPr lang="ko-KR" altLang="en-US" sz="2300">
                <a:latin typeface="산돌고딕 M" charset="-127"/>
                <a:ea typeface="산돌고딕 M" charset="-127"/>
              </a:rPr>
              <a:t>현 연구에서는 </a:t>
            </a:r>
            <a:r>
              <a:rPr lang="en-US" altLang="ko-KR" sz="2300">
                <a:latin typeface="산돌고딕 M" charset="-127"/>
                <a:ea typeface="산돌고딕 M" charset="-127"/>
              </a:rPr>
              <a:t>Model</a:t>
            </a:r>
            <a:r>
              <a:rPr lang="ko-KR" altLang="en-US" sz="2300">
                <a:latin typeface="산돌고딕 M" charset="-127"/>
                <a:ea typeface="산돌고딕 M" charset="-127"/>
              </a:rPr>
              <a:t>의 </a:t>
            </a:r>
            <a:r>
              <a:rPr lang="en-US" altLang="ko-KR" sz="2300">
                <a:latin typeface="산돌고딕 M" charset="-127"/>
                <a:ea typeface="산돌고딕 M" charset="-127"/>
              </a:rPr>
              <a:t>Fitting </a:t>
            </a:r>
            <a:r>
              <a:rPr lang="ko-KR" altLang="en-US" sz="2300">
                <a:latin typeface="산돌고딕 M" charset="-127"/>
                <a:ea typeface="산돌고딕 M" charset="-127"/>
              </a:rPr>
              <a:t>개선을 통해 불일치율로 인한 최종 </a:t>
            </a:r>
            <a:r>
              <a:rPr lang="en-US" altLang="ko-KR" sz="2300">
                <a:latin typeface="산돌고딕 M" charset="-127"/>
                <a:ea typeface="산돌고딕 M" charset="-127"/>
              </a:rPr>
              <a:t>ConvexHull </a:t>
            </a:r>
            <a:r>
              <a:rPr lang="ko-KR" altLang="en-US" sz="2300">
                <a:latin typeface="산돌고딕 M" charset="-127"/>
                <a:ea typeface="산돌고딕 M" charset="-127"/>
              </a:rPr>
              <a:t>출력 오차의 최소화 필요</a:t>
            </a:r>
            <a:r>
              <a:rPr lang="en-US" altLang="ko-KR" sz="2300">
                <a:latin typeface="산돌고딕 M" charset="-127"/>
                <a:ea typeface="산돌고딕 M" charset="-127"/>
              </a:rPr>
              <a:t>.</a:t>
            </a:r>
            <a:endParaRPr lang="en-US" altLang="ko-KR" sz="2300" dirty="0">
              <a:latin typeface="산돌고딕 M" charset="-127"/>
              <a:ea typeface="산돌고딕 M" charset="-127"/>
            </a:endParaRPr>
          </a:p>
          <a:p>
            <a:pPr eaLnBrk="1" hangingPunct="1">
              <a:lnSpc>
                <a:spcPct val="130000"/>
              </a:lnSpc>
              <a:spcBef>
                <a:spcPct val="0"/>
              </a:spcBef>
              <a:defRPr/>
            </a:pPr>
            <a:r>
              <a:rPr lang="ko-KR" altLang="en-US" sz="2300">
                <a:latin typeface="산돌고딕 M" charset="-127"/>
                <a:ea typeface="산돌고딕 M" charset="-127"/>
              </a:rPr>
              <a:t>산출된 산불의 </a:t>
            </a:r>
            <a:r>
              <a:rPr lang="en-US" altLang="ko-KR" sz="2300">
                <a:latin typeface="산돌고딕 M" charset="-127"/>
                <a:ea typeface="산돌고딕 M" charset="-127"/>
              </a:rPr>
              <a:t>Polygon</a:t>
            </a:r>
            <a:r>
              <a:rPr lang="ko-KR" altLang="en-US" sz="2300">
                <a:latin typeface="산돌고딕 M" charset="-127"/>
                <a:ea typeface="산돌고딕 M" charset="-127"/>
              </a:rPr>
              <a:t>과 기상정보를 활용해 대기오염확산모델을 통한 비산물 확산 예측을 시도할 예정 </a:t>
            </a:r>
            <a:endParaRPr lang="en-US" altLang="ko-KR" sz="2300" dirty="0">
              <a:latin typeface="산돌고딕 M" charset="-127"/>
              <a:ea typeface="산돌고딕 M" charset="-127"/>
            </a:endParaRPr>
          </a:p>
          <a:p>
            <a:pPr marL="0" indent="0" eaLnBrk="1" hangingPunct="1">
              <a:lnSpc>
                <a:spcPct val="130000"/>
              </a:lnSpc>
              <a:spcBef>
                <a:spcPct val="0"/>
              </a:spcBef>
              <a:buNone/>
              <a:defRPr/>
            </a:pPr>
            <a:r>
              <a:rPr lang="ko-KR" altLang="en-US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⇒ 연구 결과 산불의 형태에 따라 최소 </a:t>
            </a:r>
            <a:r>
              <a:rPr lang="en-US" altLang="ko-KR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3ha </a:t>
            </a:r>
            <a:r>
              <a:rPr lang="ko-KR" altLang="en-US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크기의 산불 부터 측정 가능함을 확인</a:t>
            </a:r>
            <a:r>
              <a:rPr lang="en-US" altLang="ko-KR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, </a:t>
            </a:r>
            <a:r>
              <a:rPr lang="ko-KR" altLang="en-US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그 이하로는 </a:t>
            </a:r>
            <a:r>
              <a:rPr lang="en-US" altLang="ko-KR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Polygon</a:t>
            </a:r>
            <a:r>
              <a:rPr lang="ko-KR" altLang="en-US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으로 표시하기위한 최소 노드수 이하로 </a:t>
            </a:r>
            <a:r>
              <a:rPr lang="en-US" altLang="ko-KR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VIIRS</a:t>
            </a:r>
            <a:r>
              <a:rPr lang="ko-KR" altLang="en-US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의 해상도 한계로 </a:t>
            </a:r>
            <a:r>
              <a:rPr lang="en-US" altLang="ko-KR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Point</a:t>
            </a:r>
            <a:r>
              <a:rPr lang="ko-KR" altLang="en-US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표시만 가능하며 현재 연구결과 이상으로 정확도를 향상하기 위해서는 </a:t>
            </a:r>
            <a:r>
              <a:rPr lang="en-US" altLang="ko-KR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375m</a:t>
            </a:r>
            <a:r>
              <a:rPr lang="ko-KR" altLang="en-US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단위보다 정밀한 해상도를 가지는 위성 자료의 사용 또는 최소 노드의 수를 줄이되 오판을 줄이는 새 방법론의 제시로 산불의 판별 방식을 개선가능</a:t>
            </a:r>
            <a:r>
              <a:rPr lang="en-US" altLang="ko-KR" sz="2400" b="1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. </a:t>
            </a:r>
            <a:endParaRPr lang="en-US" altLang="ko-KR" sz="2400" b="1" dirty="0">
              <a:solidFill>
                <a:srgbClr val="FF0000"/>
              </a:solidFill>
              <a:latin typeface="산돌고딕 M" charset="-127"/>
              <a:ea typeface="산돌고딕 M" charset="-127"/>
            </a:endParaRPr>
          </a:p>
        </p:txBody>
      </p:sp>
      <p:sp>
        <p:nvSpPr>
          <p:cNvPr id="3103" name="Text Box 202">
            <a:extLst>
              <a:ext uri="{FF2B5EF4-FFF2-40B4-BE49-F238E27FC236}">
                <a16:creationId xmlns:a16="http://schemas.microsoft.com/office/drawing/2014/main" id="{5212BFC7-12D6-4D6E-9BA3-C07C1E4F4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57500" y="6502400"/>
            <a:ext cx="105886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4000" b="1" i="1" dirty="0">
                <a:solidFill>
                  <a:schemeClr val="bg2"/>
                </a:solidFill>
                <a:latin typeface="Verdana" panose="020B0604030504040204" pitchFamily="34" charset="0"/>
                <a:ea typeface="!백묵 달을삼킨연못체(견중)"/>
              </a:rPr>
              <a:t>3. </a:t>
            </a:r>
            <a:r>
              <a:rPr lang="ko-KR" altLang="en-US" sz="4000" b="1" dirty="0">
                <a:solidFill>
                  <a:srgbClr val="9933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연구 결과</a:t>
            </a:r>
            <a:endParaRPr lang="en-US" altLang="ko-KR" sz="4000" b="1" dirty="0">
              <a:solidFill>
                <a:srgbClr val="9933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36" name="Rectangle 211">
            <a:extLst>
              <a:ext uri="{FF2B5EF4-FFF2-40B4-BE49-F238E27FC236}">
                <a16:creationId xmlns:a16="http://schemas.microsoft.com/office/drawing/2014/main" id="{765A845F-8017-4B04-BC92-17E043CA39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70175" y="40333613"/>
            <a:ext cx="14006513" cy="1574800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1" latinLnBrk="1" hangingPunct="1">
              <a:defRPr/>
            </a:pPr>
            <a:endParaRPr lang="ko-KR" altLang="en-US">
              <a:solidFill>
                <a:schemeClr val="accent6">
                  <a:lumMod val="40000"/>
                  <a:lumOff val="60000"/>
                </a:schemeClr>
              </a:solidFill>
              <a:latin typeface="!백묵 달을삼킨연못체(견중)" pitchFamily="2" charset="-127"/>
              <a:ea typeface="!백묵 달을삼킨연못체(견중)" pitchFamily="2" charset="-127"/>
              <a:cs typeface="+mn-cs"/>
            </a:endParaRPr>
          </a:p>
        </p:txBody>
      </p:sp>
      <p:sp>
        <p:nvSpPr>
          <p:cNvPr id="3105" name="Text Box 2021">
            <a:extLst>
              <a:ext uri="{FF2B5EF4-FFF2-40B4-BE49-F238E27FC236}">
                <a16:creationId xmlns:a16="http://schemas.microsoft.com/office/drawing/2014/main" id="{BAB86A3D-2E89-4388-A392-F6A85BAABB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89225" y="40492363"/>
            <a:ext cx="13968413" cy="1214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ko-KR" altLang="en-US" sz="2900" dirty="0">
                <a:latin typeface="산돌고딕 M" charset="-127"/>
                <a:ea typeface="산돌고딕 M" charset="-127"/>
              </a:rPr>
              <a:t>본 과제는 행정안전부 지역맞춤형 재난안전 연구개발 사업의 지원을 받아 수행된 연구임</a:t>
            </a:r>
            <a:r>
              <a:rPr lang="en-US" altLang="ko-KR" sz="2900" dirty="0">
                <a:latin typeface="산돌고딕 M" charset="-127"/>
                <a:ea typeface="산돌고딕 M" charset="-127"/>
              </a:rPr>
              <a:t>(20010162)</a:t>
            </a:r>
          </a:p>
        </p:txBody>
      </p:sp>
      <p:pic>
        <p:nvPicPr>
          <p:cNvPr id="3106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07D4D50E-156E-4C73-B96C-97484C555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9" b="9441"/>
          <a:stretch>
            <a:fillRect/>
          </a:stretch>
        </p:blipFill>
        <p:spPr bwMode="auto">
          <a:xfrm>
            <a:off x="25439688" y="511175"/>
            <a:ext cx="427990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87" name="Text Box 212">
            <a:extLst>
              <a:ext uri="{FF2B5EF4-FFF2-40B4-BE49-F238E27FC236}">
                <a16:creationId xmlns:a16="http://schemas.microsoft.com/office/drawing/2014/main" id="{7A05C810-B844-4B98-9E4F-4538EF2369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4132" y="22106880"/>
            <a:ext cx="10079999" cy="554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3000" b="1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산불 정보 전처리를 위한 </a:t>
            </a:r>
            <a:r>
              <a:rPr lang="ko-KR" altLang="en-US" sz="3000" b="1" dirty="0" err="1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산정식</a:t>
            </a:r>
            <a:endParaRPr lang="en-US" altLang="ko-KR" sz="3000" b="1" dirty="0">
              <a:solidFill>
                <a:srgbClr val="00206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148" name="Text Box 212">
            <a:extLst>
              <a:ext uri="{FF2B5EF4-FFF2-40B4-BE49-F238E27FC236}">
                <a16:creationId xmlns:a16="http://schemas.microsoft.com/office/drawing/2014/main" id="{A2FA6D39-A448-491B-A37A-D6F523FFA5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28975" y="9383491"/>
            <a:ext cx="8999538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3000" b="1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산불 감지 정보 분석 결과 검증</a:t>
            </a:r>
            <a:endParaRPr lang="en-US" altLang="ko-KR" sz="3000" b="1" dirty="0">
              <a:solidFill>
                <a:srgbClr val="00206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155" name="Text Box 2021">
            <a:extLst>
              <a:ext uri="{FF2B5EF4-FFF2-40B4-BE49-F238E27FC236}">
                <a16:creationId xmlns:a16="http://schemas.microsoft.com/office/drawing/2014/main" id="{247DBEC7-5B8F-4C45-BE10-B83C1F0A39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79763" y="7416800"/>
            <a:ext cx="13268325" cy="150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</a:pPr>
            <a:r>
              <a:rPr lang="ko-KR" altLang="en-US" sz="2400" dirty="0">
                <a:latin typeface="산돌고딕 M" charset="-127"/>
                <a:ea typeface="산돌고딕 M" charset="-127"/>
              </a:rPr>
              <a:t>산불진화 전략도</a:t>
            </a:r>
            <a:r>
              <a:rPr lang="en-US" altLang="ko-KR" sz="2400" dirty="0">
                <a:latin typeface="산돌고딕 M" charset="-127"/>
                <a:ea typeface="산돌고딕 M" charset="-127"/>
              </a:rPr>
              <a:t>, 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산출된 시뮬레이션의 결과물을 이용해 </a:t>
            </a:r>
            <a:r>
              <a:rPr lang="ko-KR" altLang="en-US" sz="2400" b="1" dirty="0">
                <a:latin typeface="산돌고딕 M" charset="-127"/>
                <a:ea typeface="산돌고딕 M" charset="-127"/>
              </a:rPr>
              <a:t>유사도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 평가를 수행함</a:t>
            </a:r>
            <a:endParaRPr lang="en-US" altLang="ko-KR" sz="2400" dirty="0">
              <a:latin typeface="산돌고딕 M" charset="-127"/>
              <a:ea typeface="산돌고딕 M" charset="-127"/>
            </a:endParaRPr>
          </a:p>
          <a:p>
            <a:pPr eaLnBrk="1" hangingPunct="1">
              <a:lnSpc>
                <a:spcPct val="130000"/>
              </a:lnSpc>
              <a:spcBef>
                <a:spcPct val="0"/>
              </a:spcBef>
            </a:pPr>
            <a:r>
              <a:rPr lang="ko-KR" altLang="en-US" sz="2400" dirty="0">
                <a:latin typeface="산돌고딕 M" charset="-127"/>
                <a:ea typeface="산돌고딕 M" charset="-127"/>
              </a:rPr>
              <a:t>산출된 결과를 </a:t>
            </a:r>
            <a:r>
              <a:rPr lang="en-US" altLang="ko-KR" sz="2400" dirty="0" err="1">
                <a:latin typeface="산돌고딕 M" charset="-127"/>
                <a:ea typeface="산돌고딕 M" charset="-127"/>
              </a:rPr>
              <a:t>GeoJSON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으로 출력하여 데이터베이스를 구성함</a:t>
            </a:r>
            <a:endParaRPr lang="en-US" altLang="ko-KR" sz="2400" dirty="0">
              <a:latin typeface="산돌고딕 M" charset="-127"/>
              <a:ea typeface="산돌고딕 M" charset="-127"/>
            </a:endParaRPr>
          </a:p>
          <a:p>
            <a:pPr eaLnBrk="1" hangingPunct="1">
              <a:lnSpc>
                <a:spcPct val="130000"/>
              </a:lnSpc>
              <a:spcBef>
                <a:spcPct val="0"/>
              </a:spcBef>
            </a:pPr>
            <a:r>
              <a:rPr lang="en-US" altLang="ko-KR" sz="2400" dirty="0">
                <a:latin typeface="산돌고딕 M" charset="-127"/>
                <a:ea typeface="산돌고딕 M" charset="-127"/>
              </a:rPr>
              <a:t>SGIS</a:t>
            </a:r>
            <a:r>
              <a:rPr lang="ko-KR" altLang="en-US" sz="2400" dirty="0">
                <a:latin typeface="산돌고딕 M" charset="-127"/>
                <a:ea typeface="산돌고딕 M" charset="-127"/>
              </a:rPr>
              <a:t>를 사용하여 최종 결과물을 웹사이트로 출력함</a:t>
            </a:r>
            <a:endParaRPr lang="en-US" altLang="ko-KR" sz="2400" dirty="0">
              <a:latin typeface="산돌고딕 M" charset="-127"/>
              <a:ea typeface="산돌고딕 M" charset="-127"/>
            </a:endParaRPr>
          </a:p>
        </p:txBody>
      </p:sp>
      <p:sp>
        <p:nvSpPr>
          <p:cNvPr id="3184" name="Rectangle 1860">
            <a:extLst>
              <a:ext uri="{FF2B5EF4-FFF2-40B4-BE49-F238E27FC236}">
                <a16:creationId xmlns:a16="http://schemas.microsoft.com/office/drawing/2014/main" id="{B1C255B4-BA96-4998-8F06-18256983C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54350" y="34816390"/>
            <a:ext cx="13279438" cy="4582196"/>
          </a:xfrm>
          <a:prstGeom prst="rect">
            <a:avLst/>
          </a:prstGeom>
          <a:noFill/>
          <a:ln w="9525">
            <a:solidFill>
              <a:srgbClr val="AA7B06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906443-078C-4E7D-81CF-07BB5A601764}"/>
              </a:ext>
            </a:extLst>
          </p:cNvPr>
          <p:cNvSpPr txBox="1"/>
          <p:nvPr/>
        </p:nvSpPr>
        <p:spPr>
          <a:xfrm>
            <a:off x="1404901" y="27466317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81463B9-D5FB-4A4F-A7C4-B7BBA3DD1E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88" y="508709"/>
            <a:ext cx="5970147" cy="13428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FA5B738-482C-4114-897D-03E03581BC4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2" t="35762" r="7254" b="38214"/>
          <a:stretch/>
        </p:blipFill>
        <p:spPr>
          <a:xfrm>
            <a:off x="647699" y="3764881"/>
            <a:ext cx="8939253" cy="1967975"/>
          </a:xfrm>
          <a:prstGeom prst="rect">
            <a:avLst/>
          </a:prstGeom>
        </p:spPr>
      </p:pic>
      <p:sp>
        <p:nvSpPr>
          <p:cNvPr id="248" name="양쪽 모서리가 둥근 사각형 32">
            <a:extLst>
              <a:ext uri="{FF2B5EF4-FFF2-40B4-BE49-F238E27FC236}">
                <a16:creationId xmlns:a16="http://schemas.microsoft.com/office/drawing/2014/main" id="{EA6665F0-7796-4929-9DF4-3F59014FF390}"/>
              </a:ext>
            </a:extLst>
          </p:cNvPr>
          <p:cNvSpPr/>
          <p:nvPr/>
        </p:nvSpPr>
        <p:spPr>
          <a:xfrm>
            <a:off x="5987965" y="14546040"/>
            <a:ext cx="3745538" cy="539167"/>
          </a:xfrm>
          <a:prstGeom prst="round2SameRect">
            <a:avLst>
              <a:gd name="adj1" fmla="val 20355"/>
              <a:gd name="adj2" fmla="val 0"/>
            </a:avLst>
          </a:prstGeom>
          <a:gradFill>
            <a:gsLst>
              <a:gs pos="6000">
                <a:srgbClr val="35C3D1"/>
              </a:gs>
              <a:gs pos="40000">
                <a:srgbClr val="037B8D"/>
              </a:gs>
            </a:gsLst>
            <a:lin ang="4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 latinLnBrk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b="1" spc="300" dirty="0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산돌고딕 M" panose="020B0600000101010101" charset="-127"/>
                <a:ea typeface="산돌고딕 M" panose="020B0600000101010101" charset="-127"/>
              </a:rPr>
              <a:t>PROCESS</a:t>
            </a:r>
            <a:endParaRPr lang="ko-KR" altLang="en-US" sz="1200" b="1" spc="300" dirty="0">
              <a:ln w="3175">
                <a:solidFill>
                  <a:prstClr val="white">
                    <a:alpha val="0"/>
                  </a:prstClr>
                </a:solidFill>
              </a:ln>
              <a:solidFill>
                <a:schemeClr val="bg1"/>
              </a:solidFill>
              <a:latin typeface="산돌고딕 M" panose="020B0600000101010101" charset="-127"/>
              <a:ea typeface="산돌고딕 M" panose="020B0600000101010101" charset="-127"/>
            </a:endParaRPr>
          </a:p>
        </p:txBody>
      </p:sp>
      <p:sp>
        <p:nvSpPr>
          <p:cNvPr id="249" name="직사각형 248">
            <a:extLst>
              <a:ext uri="{FF2B5EF4-FFF2-40B4-BE49-F238E27FC236}">
                <a16:creationId xmlns:a16="http://schemas.microsoft.com/office/drawing/2014/main" id="{C09781D4-9E87-41C6-98F5-17D9054B234A}"/>
              </a:ext>
            </a:extLst>
          </p:cNvPr>
          <p:cNvSpPr/>
          <p:nvPr/>
        </p:nvSpPr>
        <p:spPr>
          <a:xfrm>
            <a:off x="5996181" y="15097766"/>
            <a:ext cx="3730874" cy="5681304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 w="9525">
            <a:solidFill>
              <a:schemeClr val="bg1">
                <a:lumMod val="65000"/>
              </a:schemeClr>
            </a:solidFill>
          </a:ln>
          <a:effectLst>
            <a:outerShdw dist="12700" dir="5400000" algn="t" rotWithShape="0">
              <a:schemeClr val="bg1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anchor="t"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lvl="0" algn="ctr" defTabSz="914400" latinLnBrk="0">
              <a:buClr>
                <a:srgbClr val="FF0000"/>
              </a:buClr>
            </a:pPr>
            <a:endParaRPr lang="ko-KR" altLang="en-US" sz="1000" b="1" spc="-78" dirty="0">
              <a:ln w="3175"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87" name="꺾인 연결선 83">
            <a:extLst>
              <a:ext uri="{FF2B5EF4-FFF2-40B4-BE49-F238E27FC236}">
                <a16:creationId xmlns:a16="http://schemas.microsoft.com/office/drawing/2014/main" id="{40855ADF-E17F-4F55-8766-722DDFE93C5C}"/>
              </a:ext>
            </a:extLst>
          </p:cNvPr>
          <p:cNvCxnSpPr>
            <a:cxnSpLocks/>
            <a:stCxn id="249" idx="3"/>
            <a:endCxn id="223" idx="1"/>
          </p:cNvCxnSpPr>
          <p:nvPr/>
        </p:nvCxnSpPr>
        <p:spPr>
          <a:xfrm>
            <a:off x="9727055" y="17938418"/>
            <a:ext cx="815977" cy="12700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6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8" name="그림 187">
            <a:extLst>
              <a:ext uri="{FF2B5EF4-FFF2-40B4-BE49-F238E27FC236}">
                <a16:creationId xmlns:a16="http://schemas.microsoft.com/office/drawing/2014/main" id="{C835EDF0-CDFD-479A-9BDC-6CCAFF5FE3F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140" y="15609128"/>
            <a:ext cx="1527122" cy="617121"/>
          </a:xfrm>
          <a:prstGeom prst="rect">
            <a:avLst/>
          </a:prstGeom>
        </p:spPr>
      </p:pic>
      <p:cxnSp>
        <p:nvCxnSpPr>
          <p:cNvPr id="189" name="꺾인 연결선 83">
            <a:extLst>
              <a:ext uri="{FF2B5EF4-FFF2-40B4-BE49-F238E27FC236}">
                <a16:creationId xmlns:a16="http://schemas.microsoft.com/office/drawing/2014/main" id="{F9D55773-226A-4F1D-923B-987B6B657805}"/>
              </a:ext>
            </a:extLst>
          </p:cNvPr>
          <p:cNvCxnSpPr>
            <a:cxnSpLocks/>
            <a:stCxn id="244" idx="3"/>
            <a:endCxn id="249" idx="1"/>
          </p:cNvCxnSpPr>
          <p:nvPr/>
        </p:nvCxnSpPr>
        <p:spPr>
          <a:xfrm flipV="1">
            <a:off x="5078122" y="17938418"/>
            <a:ext cx="918059" cy="1398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6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6" name="그림 245">
            <a:extLst>
              <a:ext uri="{FF2B5EF4-FFF2-40B4-BE49-F238E27FC236}">
                <a16:creationId xmlns:a16="http://schemas.microsoft.com/office/drawing/2014/main" id="{E88AB9BE-4935-42EA-B172-C498242B169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2" t="10344" r="4334" b="16062"/>
          <a:stretch/>
        </p:blipFill>
        <p:spPr>
          <a:xfrm>
            <a:off x="6160414" y="15175762"/>
            <a:ext cx="2071773" cy="491666"/>
          </a:xfrm>
          <a:prstGeom prst="rect">
            <a:avLst/>
          </a:prstGeom>
        </p:spPr>
      </p:pic>
      <p:pic>
        <p:nvPicPr>
          <p:cNvPr id="247" name="그림 246">
            <a:extLst>
              <a:ext uri="{FF2B5EF4-FFF2-40B4-BE49-F238E27FC236}">
                <a16:creationId xmlns:a16="http://schemas.microsoft.com/office/drawing/2014/main" id="{1714BFBA-FCC3-442D-9E2F-411FB52F38C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820" y="15685166"/>
            <a:ext cx="1132453" cy="452914"/>
          </a:xfrm>
          <a:prstGeom prst="rect">
            <a:avLst/>
          </a:prstGeom>
        </p:spPr>
      </p:pic>
      <p:sp>
        <p:nvSpPr>
          <p:cNvPr id="191" name="양쪽 모서리가 둥근 사각형 62">
            <a:extLst>
              <a:ext uri="{FF2B5EF4-FFF2-40B4-BE49-F238E27FC236}">
                <a16:creationId xmlns:a16="http://schemas.microsoft.com/office/drawing/2014/main" id="{8F616D90-CC58-4B70-800A-628E6609EE98}"/>
              </a:ext>
            </a:extLst>
          </p:cNvPr>
          <p:cNvSpPr/>
          <p:nvPr/>
        </p:nvSpPr>
        <p:spPr>
          <a:xfrm>
            <a:off x="6146672" y="16385141"/>
            <a:ext cx="3372155" cy="371718"/>
          </a:xfrm>
          <a:prstGeom prst="round2SameRect">
            <a:avLst>
              <a:gd name="adj1" fmla="val 20355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 latinLnBrk="0"/>
            <a:endParaRPr lang="ko-KR" altLang="en-US" sz="1400" b="1" spc="-78" dirty="0">
              <a:ln w="3175"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3" name="직사각형 192">
            <a:extLst>
              <a:ext uri="{FF2B5EF4-FFF2-40B4-BE49-F238E27FC236}">
                <a16:creationId xmlns:a16="http://schemas.microsoft.com/office/drawing/2014/main" id="{B3A31E6A-BEB1-4EB7-9E30-3CEC19B1AF1C}"/>
              </a:ext>
            </a:extLst>
          </p:cNvPr>
          <p:cNvSpPr/>
          <p:nvPr/>
        </p:nvSpPr>
        <p:spPr bwMode="gray">
          <a:xfrm>
            <a:off x="6908140" y="16412109"/>
            <a:ext cx="1849223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 defTabSz="914400" latinLnBrk="0"/>
            <a:r>
              <a:rPr lang="ko-KR" altLang="en-US" sz="2000" b="1" spc="-78" dirty="0" err="1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전처리</a:t>
            </a:r>
            <a:r>
              <a:rPr lang="ko-KR" altLang="en-US" sz="2000" b="1" spc="-78" dirty="0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데이터 변환</a:t>
            </a:r>
          </a:p>
        </p:txBody>
      </p:sp>
      <p:sp>
        <p:nvSpPr>
          <p:cNvPr id="194" name="AutoShape 630" descr="object-01">
            <a:extLst>
              <a:ext uri="{FF2B5EF4-FFF2-40B4-BE49-F238E27FC236}">
                <a16:creationId xmlns:a16="http://schemas.microsoft.com/office/drawing/2014/main" id="{CD44F1DD-1B83-471F-97A0-DD179B9163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9641" y="16754084"/>
            <a:ext cx="3345717" cy="375002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endParaRPr lang="ko-KR" altLang="en-US" sz="10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5" name="AutoShape 630" descr="object-01">
            <a:extLst>
              <a:ext uri="{FF2B5EF4-FFF2-40B4-BE49-F238E27FC236}">
                <a16:creationId xmlns:a16="http://schemas.microsoft.com/office/drawing/2014/main" id="{2F204082-06D4-4F5F-A5DC-C13824F415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8438" y="18351722"/>
            <a:ext cx="2975592" cy="56677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DBSCAN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비지도 학습으로</a:t>
            </a:r>
            <a:endParaRPr lang="en-US" altLang="ko-KR" sz="16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  <a:p>
            <a:pPr algn="ctr" latinLnBrk="0"/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유효거리내 데이터를 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Clustering</a:t>
            </a:r>
            <a:endParaRPr lang="ko-KR" altLang="en-US" sz="16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</p:txBody>
      </p:sp>
      <p:sp>
        <p:nvSpPr>
          <p:cNvPr id="196" name="AutoShape 630" descr="object-01">
            <a:extLst>
              <a:ext uri="{FF2B5EF4-FFF2-40B4-BE49-F238E27FC236}">
                <a16:creationId xmlns:a16="http://schemas.microsoft.com/office/drawing/2014/main" id="{B2393F03-B5E3-4670-AD08-350C1203AA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2938" y="19719942"/>
            <a:ext cx="2975592" cy="56677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Clustering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된 데이터를 </a:t>
            </a:r>
            <a:r>
              <a:rPr lang="en-US" altLang="ko-KR" sz="1600" b="1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ConvexHull</a:t>
            </a:r>
            <a:endParaRPr lang="en-US" altLang="ko-KR" sz="16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  <a:p>
            <a:pPr algn="ctr" defTabSz="914400" latinLnBrk="0"/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알고리즘 처리로 외곽선 추출</a:t>
            </a:r>
          </a:p>
        </p:txBody>
      </p:sp>
      <p:sp>
        <p:nvSpPr>
          <p:cNvPr id="197" name="AutoShape 630" descr="object-01">
            <a:extLst>
              <a:ext uri="{FF2B5EF4-FFF2-40B4-BE49-F238E27FC236}">
                <a16:creationId xmlns:a16="http://schemas.microsoft.com/office/drawing/2014/main" id="{C4E972F4-5DE6-4D7E-97B5-B54F12701F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6405" y="16986339"/>
            <a:ext cx="2975592" cy="56677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산림공간정보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(FGIS)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의 산림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임상도 데이터를 통한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Intersection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처리</a:t>
            </a:r>
          </a:p>
        </p:txBody>
      </p:sp>
      <p:sp>
        <p:nvSpPr>
          <p:cNvPr id="200" name="직각 삼각형 199">
            <a:extLst>
              <a:ext uri="{FF2B5EF4-FFF2-40B4-BE49-F238E27FC236}">
                <a16:creationId xmlns:a16="http://schemas.microsoft.com/office/drawing/2014/main" id="{BB2CD7A1-80F4-4595-93D8-E091DDDE4E25}"/>
              </a:ext>
            </a:extLst>
          </p:cNvPr>
          <p:cNvSpPr/>
          <p:nvPr/>
        </p:nvSpPr>
        <p:spPr>
          <a:xfrm flipH="1">
            <a:off x="8971520" y="16586815"/>
            <a:ext cx="527641" cy="170206"/>
          </a:xfrm>
          <a:prstGeom prst="rtTriangle">
            <a:avLst/>
          </a:prstGeom>
          <a:solidFill>
            <a:srgbClr val="000000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B866E42A-CE6A-4995-BB7E-C55FB7563277}"/>
              </a:ext>
            </a:extLst>
          </p:cNvPr>
          <p:cNvGrpSpPr/>
          <p:nvPr/>
        </p:nvGrpSpPr>
        <p:grpSpPr>
          <a:xfrm>
            <a:off x="1332586" y="14546044"/>
            <a:ext cx="3760200" cy="6234424"/>
            <a:chOff x="1002864" y="1832497"/>
            <a:chExt cx="2426571" cy="4023263"/>
          </a:xfrm>
        </p:grpSpPr>
        <p:sp>
          <p:nvSpPr>
            <p:cNvPr id="244" name="직사각형 243">
              <a:extLst>
                <a:ext uri="{FF2B5EF4-FFF2-40B4-BE49-F238E27FC236}">
                  <a16:creationId xmlns:a16="http://schemas.microsoft.com/office/drawing/2014/main" id="{C42ACC19-52EC-4B44-84E1-0B3CFA1EEB13}"/>
                </a:ext>
              </a:extLst>
            </p:cNvPr>
            <p:cNvSpPr/>
            <p:nvPr/>
          </p:nvSpPr>
          <p:spPr>
            <a:xfrm>
              <a:off x="1012326" y="2189442"/>
              <a:ext cx="2407646" cy="366631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  <a:ln w="9525">
              <a:solidFill>
                <a:schemeClr val="bg1">
                  <a:lumMod val="65000"/>
                </a:schemeClr>
              </a:solidFill>
            </a:ln>
            <a:effectLst>
              <a:outerShdw dist="12700" dir="5400000" algn="t" rotWithShape="0">
                <a:schemeClr val="bg1">
                  <a:lumMod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anchor="t"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lvl="0" algn="ctr" defTabSz="914400" latinLnBrk="0">
                <a:buClr>
                  <a:srgbClr val="FF0000"/>
                </a:buClr>
              </a:pPr>
              <a:endParaRPr lang="ko-KR" altLang="en-US" sz="1000" b="1" spc="-78" dirty="0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5" name="양쪽 모서리가 둥근 사각형 15">
              <a:extLst>
                <a:ext uri="{FF2B5EF4-FFF2-40B4-BE49-F238E27FC236}">
                  <a16:creationId xmlns:a16="http://schemas.microsoft.com/office/drawing/2014/main" id="{F83D680F-9C9D-45F3-B815-6C7CBB452B0C}"/>
                </a:ext>
              </a:extLst>
            </p:cNvPr>
            <p:cNvSpPr/>
            <p:nvPr/>
          </p:nvSpPr>
          <p:spPr>
            <a:xfrm>
              <a:off x="1002864" y="1832497"/>
              <a:ext cx="2426571" cy="375978"/>
            </a:xfrm>
            <a:prstGeom prst="round2SameRect">
              <a:avLst>
                <a:gd name="adj1" fmla="val 20355"/>
                <a:gd name="adj2" fmla="val 0"/>
              </a:avLst>
            </a:prstGeom>
            <a:gradFill>
              <a:gsLst>
                <a:gs pos="6000">
                  <a:srgbClr val="22456D"/>
                </a:gs>
                <a:gs pos="40000">
                  <a:srgbClr val="0A2C51"/>
                </a:gs>
              </a:gsLst>
              <a:lin ang="48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2800" b="1" i="0" u="none" strike="noStrike" kern="1200" cap="none" spc="300" normalizeH="0" baseline="0" noProof="0" dirty="0">
                  <a:ln w="3175"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산돌고딕 M" panose="020B0600000101010101" charset="-127"/>
                  <a:ea typeface="산돌고딕 M" panose="020B0600000101010101" charset="-127"/>
                  <a:cs typeface="+mn-cs"/>
                </a:rPr>
                <a:t>INPUT</a:t>
              </a:r>
              <a:endParaRPr kumimoji="1" lang="ko-KR" altLang="en-US" sz="1200" b="1" i="0" u="none" strike="noStrike" kern="1200" cap="none" spc="300" normalizeH="0" baseline="0" noProof="0" dirty="0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산돌고딕 M" panose="020B0600000101010101" charset="-127"/>
                <a:ea typeface="산돌고딕 M" panose="020B0600000101010101" charset="-127"/>
                <a:cs typeface="+mn-cs"/>
              </a:endParaRPr>
            </a:p>
          </p:txBody>
        </p:sp>
      </p:grpSp>
      <p:pic>
        <p:nvPicPr>
          <p:cNvPr id="226" name="그림 225">
            <a:extLst>
              <a:ext uri="{FF2B5EF4-FFF2-40B4-BE49-F238E27FC236}">
                <a16:creationId xmlns:a16="http://schemas.microsoft.com/office/drawing/2014/main" id="{DEAC1388-CEE4-48CB-8017-8E3D63AB7D1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72156" y="15280071"/>
            <a:ext cx="935897" cy="935759"/>
          </a:xfrm>
          <a:prstGeom prst="rect">
            <a:avLst/>
          </a:prstGeom>
        </p:spPr>
      </p:pic>
      <p:pic>
        <p:nvPicPr>
          <p:cNvPr id="227" name="그림 226">
            <a:extLst>
              <a:ext uri="{FF2B5EF4-FFF2-40B4-BE49-F238E27FC236}">
                <a16:creationId xmlns:a16="http://schemas.microsoft.com/office/drawing/2014/main" id="{3121EA3E-23EB-4CE4-8A16-D5F70C965C59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1" t="13370" r="10344" b="17515"/>
          <a:stretch/>
        </p:blipFill>
        <p:spPr>
          <a:xfrm>
            <a:off x="2664363" y="15304580"/>
            <a:ext cx="2221453" cy="873278"/>
          </a:xfrm>
          <a:prstGeom prst="rect">
            <a:avLst/>
          </a:prstGeom>
        </p:spPr>
      </p:pic>
      <p:sp>
        <p:nvSpPr>
          <p:cNvPr id="228" name="양쪽 모서리가 둥근 사각형 62">
            <a:extLst>
              <a:ext uri="{FF2B5EF4-FFF2-40B4-BE49-F238E27FC236}">
                <a16:creationId xmlns:a16="http://schemas.microsoft.com/office/drawing/2014/main" id="{985549BD-1F1F-495C-816E-013E1F2DA6B9}"/>
              </a:ext>
            </a:extLst>
          </p:cNvPr>
          <p:cNvSpPr/>
          <p:nvPr/>
        </p:nvSpPr>
        <p:spPr>
          <a:xfrm>
            <a:off x="1558937" y="16361493"/>
            <a:ext cx="3372155" cy="371718"/>
          </a:xfrm>
          <a:prstGeom prst="round2SameRect">
            <a:avLst>
              <a:gd name="adj1" fmla="val 20355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 latinLnBrk="0"/>
            <a:endParaRPr lang="ko-KR" altLang="en-US" sz="1400" b="1" spc="-78" dirty="0">
              <a:ln w="3175"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0" name="직사각형 229">
            <a:extLst>
              <a:ext uri="{FF2B5EF4-FFF2-40B4-BE49-F238E27FC236}">
                <a16:creationId xmlns:a16="http://schemas.microsoft.com/office/drawing/2014/main" id="{4D8FD0A3-CFD9-4C65-A5FE-B71C46F43EE9}"/>
              </a:ext>
            </a:extLst>
          </p:cNvPr>
          <p:cNvSpPr/>
          <p:nvPr/>
        </p:nvSpPr>
        <p:spPr bwMode="gray">
          <a:xfrm>
            <a:off x="2051691" y="16393466"/>
            <a:ext cx="2557816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 defTabSz="914400" latinLnBrk="0"/>
            <a:r>
              <a:rPr lang="ko-KR" altLang="en-US" sz="2000" b="1" spc="-78" dirty="0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열원데이터 수집 및 </a:t>
            </a:r>
            <a:r>
              <a:rPr lang="ko-KR" altLang="en-US" sz="2000" b="1" spc="-78" dirty="0" err="1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전처리</a:t>
            </a:r>
            <a:endParaRPr lang="ko-KR" altLang="en-US" sz="2000" b="1" spc="-78" dirty="0">
              <a:ln w="3175"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</p:txBody>
      </p:sp>
      <p:sp>
        <p:nvSpPr>
          <p:cNvPr id="231" name="AutoShape 630" descr="object-01">
            <a:extLst>
              <a:ext uri="{FF2B5EF4-FFF2-40B4-BE49-F238E27FC236}">
                <a16:creationId xmlns:a16="http://schemas.microsoft.com/office/drawing/2014/main" id="{9237B92A-CA1D-42B6-9170-0C4971C04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2156" y="16733537"/>
            <a:ext cx="3345718" cy="179831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endParaRPr lang="ko-KR" altLang="en-US" sz="10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32" name="꺾인 연결선 83">
            <a:extLst>
              <a:ext uri="{FF2B5EF4-FFF2-40B4-BE49-F238E27FC236}">
                <a16:creationId xmlns:a16="http://schemas.microsoft.com/office/drawing/2014/main" id="{CF1C93B3-E2CA-4AEE-8454-C500261DA640}"/>
              </a:ext>
            </a:extLst>
          </p:cNvPr>
          <p:cNvCxnSpPr>
            <a:cxnSpLocks/>
            <a:stCxn id="233" idx="1"/>
            <a:endCxn id="234" idx="1"/>
          </p:cNvCxnSpPr>
          <p:nvPr/>
        </p:nvCxnSpPr>
        <p:spPr>
          <a:xfrm rot="10800000" flipV="1">
            <a:off x="1697740" y="17253261"/>
            <a:ext cx="19680" cy="764653"/>
          </a:xfrm>
          <a:prstGeom prst="bentConnector3">
            <a:avLst>
              <a:gd name="adj1" fmla="val 1316006"/>
            </a:avLst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3" name="AutoShape 630" descr="object-01">
            <a:extLst>
              <a:ext uri="{FF2B5EF4-FFF2-40B4-BE49-F238E27FC236}">
                <a16:creationId xmlns:a16="http://schemas.microsoft.com/office/drawing/2014/main" id="{405C3F23-9752-489E-B23C-2A47760431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7740" y="16969871"/>
            <a:ext cx="2975592" cy="56677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NASA 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의 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FIRMS KML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데이터</a:t>
            </a:r>
            <a:endParaRPr lang="en-US" altLang="ko-KR" sz="16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  <a:p>
            <a:pPr algn="ctr" defTabSz="914400" latinLnBrk="0"/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수신</a:t>
            </a:r>
            <a:r>
              <a: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(Interval:</a:t>
            </a:r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3Hr)</a:t>
            </a:r>
            <a:endParaRPr lang="ko-KR" altLang="en-US" sz="16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</p:txBody>
      </p:sp>
      <p:sp>
        <p:nvSpPr>
          <p:cNvPr id="234" name="AutoShape 630" descr="object-01">
            <a:extLst>
              <a:ext uri="{FF2B5EF4-FFF2-40B4-BE49-F238E27FC236}">
                <a16:creationId xmlns:a16="http://schemas.microsoft.com/office/drawing/2014/main" id="{D547CF3F-1019-4CE4-BD30-A6759B2373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7740" y="17734525"/>
            <a:ext cx="2975592" cy="56677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r>
              <a: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FIRMS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데이터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에서 한반도 데이터 </a:t>
            </a:r>
            <a:endParaRPr lang="en-US" altLang="ko-KR" sz="16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  <a:p>
            <a:pPr algn="ctr" defTabSz="914400" latinLnBrk="0"/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추출하여 </a:t>
            </a:r>
            <a:r>
              <a: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CSV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로 </a:t>
            </a:r>
            <a:r>
              <a: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Export </a:t>
            </a:r>
            <a:endParaRPr lang="ko-KR" altLang="en-US" sz="16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</p:txBody>
      </p:sp>
      <p:sp>
        <p:nvSpPr>
          <p:cNvPr id="235" name="직각 삼각형 234">
            <a:extLst>
              <a:ext uri="{FF2B5EF4-FFF2-40B4-BE49-F238E27FC236}">
                <a16:creationId xmlns:a16="http://schemas.microsoft.com/office/drawing/2014/main" id="{4589E238-8D65-4FCC-84F1-B41D20EF3349}"/>
              </a:ext>
            </a:extLst>
          </p:cNvPr>
          <p:cNvSpPr/>
          <p:nvPr/>
        </p:nvSpPr>
        <p:spPr>
          <a:xfrm flipH="1">
            <a:off x="4388294" y="16556063"/>
            <a:ext cx="527641" cy="170206"/>
          </a:xfrm>
          <a:prstGeom prst="rtTriangle">
            <a:avLst/>
          </a:prstGeom>
          <a:solidFill>
            <a:srgbClr val="000000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37" name="그룹 236">
            <a:extLst>
              <a:ext uri="{FF2B5EF4-FFF2-40B4-BE49-F238E27FC236}">
                <a16:creationId xmlns:a16="http://schemas.microsoft.com/office/drawing/2014/main" id="{292CB5C7-5B64-4B2F-A68E-FBA42F20142A}"/>
              </a:ext>
            </a:extLst>
          </p:cNvPr>
          <p:cNvGrpSpPr/>
          <p:nvPr/>
        </p:nvGrpSpPr>
        <p:grpSpPr>
          <a:xfrm>
            <a:off x="1541510" y="18682583"/>
            <a:ext cx="3372155" cy="1789186"/>
            <a:chOff x="393585" y="4696400"/>
            <a:chExt cx="2176154" cy="1154616"/>
          </a:xfrm>
        </p:grpSpPr>
        <p:sp>
          <p:nvSpPr>
            <p:cNvPr id="238" name="AutoShape 630" descr="object-01">
              <a:extLst>
                <a:ext uri="{FF2B5EF4-FFF2-40B4-BE49-F238E27FC236}">
                  <a16:creationId xmlns:a16="http://schemas.microsoft.com/office/drawing/2014/main" id="{9A55487D-5E67-41BA-AB67-C071B82FEA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2115" y="4898572"/>
              <a:ext cx="2159093" cy="952444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latinLnBrk="0"/>
              <a:endParaRPr lang="ko-KR" altLang="en-US" sz="10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39" name="그룹 238">
              <a:extLst>
                <a:ext uri="{FF2B5EF4-FFF2-40B4-BE49-F238E27FC236}">
                  <a16:creationId xmlns:a16="http://schemas.microsoft.com/office/drawing/2014/main" id="{05A45BFA-0E77-41DE-A084-825CC9FB3FAB}"/>
                </a:ext>
              </a:extLst>
            </p:cNvPr>
            <p:cNvGrpSpPr/>
            <p:nvPr/>
          </p:nvGrpSpPr>
          <p:grpSpPr>
            <a:xfrm>
              <a:off x="393585" y="4696400"/>
              <a:ext cx="2176154" cy="219678"/>
              <a:chOff x="399775" y="5088771"/>
              <a:chExt cx="2176154" cy="219678"/>
            </a:xfrm>
          </p:grpSpPr>
          <p:sp>
            <p:nvSpPr>
              <p:cNvPr id="241" name="양쪽 모서리가 둥근 사각형 62">
                <a:extLst>
                  <a:ext uri="{FF2B5EF4-FFF2-40B4-BE49-F238E27FC236}">
                    <a16:creationId xmlns:a16="http://schemas.microsoft.com/office/drawing/2014/main" id="{56B3352D-CF8D-4CBB-91C3-F687BD1FC580}"/>
                  </a:ext>
                </a:extLst>
              </p:cNvPr>
              <p:cNvSpPr/>
              <p:nvPr/>
            </p:nvSpPr>
            <p:spPr>
              <a:xfrm>
                <a:off x="399775" y="5088771"/>
                <a:ext cx="2176154" cy="219678"/>
              </a:xfrm>
              <a:prstGeom prst="round2SameRect">
                <a:avLst>
                  <a:gd name="adj1" fmla="val 20355"/>
                  <a:gd name="adj2" fmla="val 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400" latinLnBrk="0"/>
                <a:endParaRPr lang="ko-KR" altLang="en-US" sz="1400" b="1" spc="-78" dirty="0">
                  <a:ln w="3175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242" name="직각 삼각형 241">
                <a:extLst>
                  <a:ext uri="{FF2B5EF4-FFF2-40B4-BE49-F238E27FC236}">
                    <a16:creationId xmlns:a16="http://schemas.microsoft.com/office/drawing/2014/main" id="{A3BCABE6-CB64-4456-9BA8-80F7D1E03585}"/>
                  </a:ext>
                </a:extLst>
              </p:cNvPr>
              <p:cNvSpPr/>
              <p:nvPr/>
            </p:nvSpPr>
            <p:spPr>
              <a:xfrm flipH="1">
                <a:off x="2225986" y="5188418"/>
                <a:ext cx="340503" cy="109839"/>
              </a:xfrm>
              <a:prstGeom prst="rtTriangle">
                <a:avLst/>
              </a:prstGeom>
              <a:solidFill>
                <a:srgbClr val="000000">
                  <a:alpha val="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/>
                <a:endParaRPr lang="ko-KR" altLang="en-US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243" name="직사각형 242">
                <a:extLst>
                  <a:ext uri="{FF2B5EF4-FFF2-40B4-BE49-F238E27FC236}">
                    <a16:creationId xmlns:a16="http://schemas.microsoft.com/office/drawing/2014/main" id="{50E97A66-7066-4B1D-84E3-62E0B6B32F1D}"/>
                  </a:ext>
                </a:extLst>
              </p:cNvPr>
              <p:cNvSpPr/>
              <p:nvPr/>
            </p:nvSpPr>
            <p:spPr bwMode="gray">
              <a:xfrm>
                <a:off x="960890" y="5099301"/>
                <a:ext cx="1053956" cy="1986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spAutoFit/>
              </a:bodyPr>
              <a:lstStyle/>
              <a:p>
                <a:pPr algn="ctr" defTabSz="914400" latinLnBrk="0"/>
                <a:r>
                  <a:rPr lang="ko-KR" altLang="en-US" sz="2000" b="1" spc="-78" dirty="0">
                    <a:ln w="3175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산돌고딕 M" panose="020B0600000101010101" charset="-127"/>
                    <a:ea typeface="산돌고딕 M" panose="020B0600000101010101" charset="-127"/>
                  </a:rPr>
                  <a:t>관제 데이터 수집</a:t>
                </a:r>
              </a:p>
            </p:txBody>
          </p:sp>
        </p:grpSp>
        <p:sp>
          <p:nvSpPr>
            <p:cNvPr id="240" name="AutoShape 630" descr="object-01">
              <a:extLst>
                <a:ext uri="{FF2B5EF4-FFF2-40B4-BE49-F238E27FC236}">
                  <a16:creationId xmlns:a16="http://schemas.microsoft.com/office/drawing/2014/main" id="{EBA27A2A-0ABF-4FEC-991B-A8B08DF290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755" y="5185705"/>
              <a:ext cx="1920240" cy="36576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latinLnBrk="0"/>
              <a:r>
                <a:rPr lang="ko-KR" altLang="en-US" sz="16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산돌고딕 M" panose="020B0600000101010101" charset="-127"/>
                  <a:ea typeface="산돌고딕 M" panose="020B0600000101010101" charset="-127"/>
                </a:rPr>
                <a:t>산림청 산불 관제 및 산불피해대장</a:t>
              </a:r>
              <a:endPara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endParaRPr>
            </a:p>
            <a:p>
              <a:pPr algn="ctr" defTabSz="914400" latinLnBrk="0"/>
              <a:r>
                <a:rPr lang="ko-KR" altLang="en-US" sz="16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산돌고딕 M" panose="020B0600000101010101" charset="-127"/>
                  <a:ea typeface="산돌고딕 M" panose="020B0600000101010101" charset="-127"/>
                </a:rPr>
                <a:t>다운로드        </a:t>
              </a:r>
            </a:p>
          </p:txBody>
        </p:sp>
      </p:grpSp>
      <p:sp>
        <p:nvSpPr>
          <p:cNvPr id="223" name="직사각형 222">
            <a:extLst>
              <a:ext uri="{FF2B5EF4-FFF2-40B4-BE49-F238E27FC236}">
                <a16:creationId xmlns:a16="http://schemas.microsoft.com/office/drawing/2014/main" id="{017DA784-974E-479E-9EDF-099FC4EBF827}"/>
              </a:ext>
            </a:extLst>
          </p:cNvPr>
          <p:cNvSpPr/>
          <p:nvPr/>
        </p:nvSpPr>
        <p:spPr>
          <a:xfrm>
            <a:off x="10543032" y="15097766"/>
            <a:ext cx="3730874" cy="5681304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 w="9525">
            <a:solidFill>
              <a:schemeClr val="bg1">
                <a:lumMod val="65000"/>
              </a:schemeClr>
            </a:solidFill>
          </a:ln>
          <a:effectLst>
            <a:outerShdw dist="12700" dir="5400000" algn="t" rotWithShape="0">
              <a:schemeClr val="bg1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anchor="t"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lvl="0" algn="ctr" defTabSz="914400" latinLnBrk="0">
              <a:buClr>
                <a:srgbClr val="FF0000"/>
              </a:buClr>
            </a:pPr>
            <a:endParaRPr lang="ko-KR" altLang="en-US" sz="1000" b="1" spc="-78" dirty="0">
              <a:ln w="3175"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4" name="양쪽 모서리가 둥근 사각형 15">
            <a:extLst>
              <a:ext uri="{FF2B5EF4-FFF2-40B4-BE49-F238E27FC236}">
                <a16:creationId xmlns:a16="http://schemas.microsoft.com/office/drawing/2014/main" id="{39023572-0EBC-4051-8441-190CACD50F7A}"/>
              </a:ext>
            </a:extLst>
          </p:cNvPr>
          <p:cNvSpPr/>
          <p:nvPr/>
        </p:nvSpPr>
        <p:spPr>
          <a:xfrm>
            <a:off x="10544229" y="14546040"/>
            <a:ext cx="3745538" cy="582613"/>
          </a:xfrm>
          <a:prstGeom prst="round2SameRect">
            <a:avLst>
              <a:gd name="adj1" fmla="val 20355"/>
              <a:gd name="adj2" fmla="val 0"/>
            </a:avLst>
          </a:prstGeom>
          <a:gradFill>
            <a:gsLst>
              <a:gs pos="6000">
                <a:srgbClr val="22456D"/>
              </a:gs>
              <a:gs pos="40000">
                <a:srgbClr val="0A2C51"/>
              </a:gs>
            </a:gsLst>
            <a:lin ang="4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 fontAlgn="base" latinLnBrk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b="1" spc="300" dirty="0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산돌고딕 M" panose="020B0600000101010101" charset="-127"/>
                <a:ea typeface="산돌고딕 M" panose="020B0600000101010101" charset="-127"/>
              </a:rPr>
              <a:t>OUTPUT</a:t>
            </a:r>
            <a:endParaRPr lang="ko-KR" altLang="en-US" b="1" spc="300" dirty="0">
              <a:ln w="3175">
                <a:solidFill>
                  <a:prstClr val="white">
                    <a:alpha val="0"/>
                  </a:prstClr>
                </a:solidFill>
              </a:ln>
              <a:solidFill>
                <a:schemeClr val="bg1"/>
              </a:solidFill>
              <a:latin typeface="산돌고딕 M" panose="020B0600000101010101" charset="-127"/>
              <a:ea typeface="산돌고딕 M" panose="020B0600000101010101" charset="-127"/>
            </a:endParaRPr>
          </a:p>
        </p:txBody>
      </p:sp>
      <p:sp>
        <p:nvSpPr>
          <p:cNvPr id="204" name="AutoShape 630" descr="object-01">
            <a:extLst>
              <a:ext uri="{FF2B5EF4-FFF2-40B4-BE49-F238E27FC236}">
                <a16:creationId xmlns:a16="http://schemas.microsoft.com/office/drawing/2014/main" id="{11D3E344-6185-4FCA-9815-08877A3E01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36809" y="16768667"/>
            <a:ext cx="3345718" cy="17891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endParaRPr lang="ko-KR" altLang="en-US" sz="10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6" name="AutoShape 630" descr="object-01">
            <a:extLst>
              <a:ext uri="{FF2B5EF4-FFF2-40B4-BE49-F238E27FC236}">
                <a16:creationId xmlns:a16="http://schemas.microsoft.com/office/drawing/2014/main" id="{996C0A56-11A7-4868-B9B4-15D7C1AB2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85766" y="17012276"/>
            <a:ext cx="2975593" cy="56677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r>
              <a:rPr lang="en-US" altLang="ko-KR" sz="1600" b="1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GeoJSON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포맷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출력 및 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DB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화</a:t>
            </a:r>
          </a:p>
        </p:txBody>
      </p:sp>
      <p:sp>
        <p:nvSpPr>
          <p:cNvPr id="207" name="AutoShape 630" descr="object-01">
            <a:extLst>
              <a:ext uri="{FF2B5EF4-FFF2-40B4-BE49-F238E27FC236}">
                <a16:creationId xmlns:a16="http://schemas.microsoft.com/office/drawing/2014/main" id="{7F4FA56B-B560-4B33-A52D-4F54B2C9D5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19799" y="17783544"/>
            <a:ext cx="2975593" cy="56677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산림청 산불 피해 대장 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DB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화</a:t>
            </a:r>
          </a:p>
        </p:txBody>
      </p:sp>
      <p:sp>
        <p:nvSpPr>
          <p:cNvPr id="219" name="양쪽 모서리가 둥근 사각형 62">
            <a:extLst>
              <a:ext uri="{FF2B5EF4-FFF2-40B4-BE49-F238E27FC236}">
                <a16:creationId xmlns:a16="http://schemas.microsoft.com/office/drawing/2014/main" id="{56D7211E-E1D2-4109-8152-834FB09DC21E}"/>
              </a:ext>
            </a:extLst>
          </p:cNvPr>
          <p:cNvSpPr/>
          <p:nvPr/>
        </p:nvSpPr>
        <p:spPr>
          <a:xfrm>
            <a:off x="10723590" y="16380854"/>
            <a:ext cx="3372155" cy="371719"/>
          </a:xfrm>
          <a:prstGeom prst="round2SameRect">
            <a:avLst>
              <a:gd name="adj1" fmla="val 20355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 latinLnBrk="0"/>
            <a:endParaRPr lang="ko-KR" altLang="en-US" sz="1400" b="1" spc="-78" dirty="0">
              <a:ln w="3175"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1" name="직사각형 220">
            <a:extLst>
              <a:ext uri="{FF2B5EF4-FFF2-40B4-BE49-F238E27FC236}">
                <a16:creationId xmlns:a16="http://schemas.microsoft.com/office/drawing/2014/main" id="{13086928-A7D1-4FE9-8CD2-82A0254FE643}"/>
              </a:ext>
            </a:extLst>
          </p:cNvPr>
          <p:cNvSpPr/>
          <p:nvPr/>
        </p:nvSpPr>
        <p:spPr bwMode="gray">
          <a:xfrm>
            <a:off x="11456171" y="16412108"/>
            <a:ext cx="1906997" cy="307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 defTabSz="914400" latinLnBrk="0"/>
            <a:r>
              <a:rPr lang="ko-KR" altLang="en-US" sz="2000" b="1" spc="-78" dirty="0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축적 및 </a:t>
            </a:r>
            <a:r>
              <a:rPr lang="en-US" altLang="ko-KR" sz="2000" b="1" spc="-78" dirty="0" err="1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DataBase</a:t>
            </a:r>
            <a:r>
              <a:rPr lang="ko-KR" altLang="en-US" sz="2000" b="1" spc="-78" dirty="0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화</a:t>
            </a:r>
          </a:p>
        </p:txBody>
      </p:sp>
      <p:sp>
        <p:nvSpPr>
          <p:cNvPr id="222" name="직각 삼각형 221">
            <a:extLst>
              <a:ext uri="{FF2B5EF4-FFF2-40B4-BE49-F238E27FC236}">
                <a16:creationId xmlns:a16="http://schemas.microsoft.com/office/drawing/2014/main" id="{85E275ED-0F22-42F2-850F-6CF34B6C1C06}"/>
              </a:ext>
            </a:extLst>
          </p:cNvPr>
          <p:cNvSpPr/>
          <p:nvPr/>
        </p:nvSpPr>
        <p:spPr>
          <a:xfrm flipH="1">
            <a:off x="13578702" y="16583879"/>
            <a:ext cx="527641" cy="170206"/>
          </a:xfrm>
          <a:prstGeom prst="rtTriangle">
            <a:avLst/>
          </a:prstGeom>
          <a:solidFill>
            <a:srgbClr val="000000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4" name="AutoShape 630" descr="object-01">
            <a:extLst>
              <a:ext uri="{FF2B5EF4-FFF2-40B4-BE49-F238E27FC236}">
                <a16:creationId xmlns:a16="http://schemas.microsoft.com/office/drawing/2014/main" id="{BBFC89AB-567F-4E95-9D50-F9C83C8CA6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37139" y="19016229"/>
            <a:ext cx="3345718" cy="147590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endParaRPr lang="ko-KR" altLang="en-US" sz="10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15" name="그룹 214">
            <a:extLst>
              <a:ext uri="{FF2B5EF4-FFF2-40B4-BE49-F238E27FC236}">
                <a16:creationId xmlns:a16="http://schemas.microsoft.com/office/drawing/2014/main" id="{A6646233-6AF2-4D36-9D05-569E151D623D}"/>
              </a:ext>
            </a:extLst>
          </p:cNvPr>
          <p:cNvGrpSpPr/>
          <p:nvPr/>
        </p:nvGrpSpPr>
        <p:grpSpPr>
          <a:xfrm>
            <a:off x="10736809" y="18714094"/>
            <a:ext cx="3372156" cy="340412"/>
            <a:chOff x="399775" y="5088771"/>
            <a:chExt cx="2176154" cy="219678"/>
          </a:xfrm>
        </p:grpSpPr>
        <p:sp>
          <p:nvSpPr>
            <p:cNvPr id="216" name="양쪽 모서리가 둥근 사각형 62">
              <a:extLst>
                <a:ext uri="{FF2B5EF4-FFF2-40B4-BE49-F238E27FC236}">
                  <a16:creationId xmlns:a16="http://schemas.microsoft.com/office/drawing/2014/main" id="{98327046-552C-493D-9951-DD0055A696F5}"/>
                </a:ext>
              </a:extLst>
            </p:cNvPr>
            <p:cNvSpPr/>
            <p:nvPr/>
          </p:nvSpPr>
          <p:spPr>
            <a:xfrm>
              <a:off x="399775" y="5088771"/>
              <a:ext cx="2176154" cy="219678"/>
            </a:xfrm>
            <a:prstGeom prst="round2SameRect">
              <a:avLst>
                <a:gd name="adj1" fmla="val 20355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400" latinLnBrk="0"/>
              <a:endParaRPr lang="ko-KR" altLang="en-US" sz="1400" b="1" spc="-78" dirty="0">
                <a:ln w="3175"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17" name="직각 삼각형 216">
              <a:extLst>
                <a:ext uri="{FF2B5EF4-FFF2-40B4-BE49-F238E27FC236}">
                  <a16:creationId xmlns:a16="http://schemas.microsoft.com/office/drawing/2014/main" id="{EC4C4893-F88D-4503-B361-4FFD81DF77F8}"/>
                </a:ext>
              </a:extLst>
            </p:cNvPr>
            <p:cNvSpPr/>
            <p:nvPr/>
          </p:nvSpPr>
          <p:spPr>
            <a:xfrm flipH="1">
              <a:off x="2225986" y="5188418"/>
              <a:ext cx="340503" cy="109839"/>
            </a:xfrm>
            <a:prstGeom prst="rtTriangle">
              <a:avLst/>
            </a:prstGeom>
            <a:solidFill>
              <a:srgbClr val="000000">
                <a:alpha val="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/>
              <a:endParaRPr lang="ko-KR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18" name="직사각형 217">
              <a:extLst>
                <a:ext uri="{FF2B5EF4-FFF2-40B4-BE49-F238E27FC236}">
                  <a16:creationId xmlns:a16="http://schemas.microsoft.com/office/drawing/2014/main" id="{3EB5C356-DC9A-4F46-A996-7484DC0477BF}"/>
                </a:ext>
              </a:extLst>
            </p:cNvPr>
            <p:cNvSpPr/>
            <p:nvPr/>
          </p:nvSpPr>
          <p:spPr bwMode="gray">
            <a:xfrm>
              <a:off x="1119827" y="5099301"/>
              <a:ext cx="736085" cy="1986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spAutoFit/>
            </a:bodyPr>
            <a:lstStyle/>
            <a:p>
              <a:pPr algn="ctr" defTabSz="914400" latinLnBrk="0"/>
              <a:r>
                <a:rPr lang="ko-KR" altLang="en-US" sz="2000" b="1" spc="-78" dirty="0">
                  <a:ln w="3175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산돌고딕 M" panose="020B0600000101010101" charset="-127"/>
                  <a:ea typeface="산돌고딕 M" panose="020B0600000101010101" charset="-127"/>
                </a:rPr>
                <a:t>시각화 결과</a:t>
              </a:r>
            </a:p>
          </p:txBody>
        </p:sp>
      </p:grpSp>
      <p:sp>
        <p:nvSpPr>
          <p:cNvPr id="210" name="AutoShape 630" descr="object-01">
            <a:extLst>
              <a:ext uri="{FF2B5EF4-FFF2-40B4-BE49-F238E27FC236}">
                <a16:creationId xmlns:a16="http://schemas.microsoft.com/office/drawing/2014/main" id="{ED83B269-2C1C-44B8-BEB0-8FCF29F7F2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39180" y="19154552"/>
            <a:ext cx="2975593" cy="125546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latinLnBrk="0"/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서비스 제공 서버로부터</a:t>
            </a:r>
            <a:endParaRPr lang="en-US" altLang="ko-KR" sz="16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  <a:p>
            <a:pPr algn="ctr" defTabSz="914400" latinLnBrk="0"/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SGIS API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를 사용해 결과 출력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,</a:t>
            </a:r>
          </a:p>
          <a:p>
            <a:pPr algn="ctr" defTabSz="914400" latinLnBrk="0"/>
            <a:r>
              <a:rPr lang="en-US" altLang="ko-KR" sz="1600" b="1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GeoJSON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상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Polygon, </a:t>
            </a:r>
          </a:p>
          <a:p>
            <a:pPr algn="ctr" defTabSz="914400" latinLnBrk="0"/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산불관제 좌표</a:t>
            </a:r>
            <a:r>
              <a:rPr lang="en-US" altLang="ko-KR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,</a:t>
            </a:r>
            <a:r>
              <a:rPr lang="ko-KR" altLang="en-US" sz="16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산돌고딕 M" panose="020B0600000101010101" charset="-127"/>
                <a:ea typeface="산돌고딕 M" panose="020B0600000101010101" charset="-127"/>
              </a:rPr>
              <a:t> 추가 정보 출력</a:t>
            </a:r>
            <a:endParaRPr lang="en-US" altLang="ko-KR" sz="1600" b="1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산돌고딕 M" panose="020B0600000101010101" charset="-127"/>
              <a:ea typeface="산돌고딕 M" panose="020B0600000101010101" charset="-127"/>
            </a:endParaRPr>
          </a:p>
        </p:txBody>
      </p:sp>
      <p:pic>
        <p:nvPicPr>
          <p:cNvPr id="212" name="그래픽 211" descr="데이터베이스 단색으로 채워진">
            <a:extLst>
              <a:ext uri="{FF2B5EF4-FFF2-40B4-BE49-F238E27FC236}">
                <a16:creationId xmlns:a16="http://schemas.microsoft.com/office/drawing/2014/main" id="{9A07CC4F-088D-40AE-80A5-3DE7EE09864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2002274" y="15108256"/>
            <a:ext cx="1132453" cy="1132453"/>
          </a:xfrm>
          <a:prstGeom prst="rect">
            <a:avLst/>
          </a:prstGeom>
        </p:spPr>
      </p:pic>
      <p:pic>
        <p:nvPicPr>
          <p:cNvPr id="213" name="그래픽 212" descr="구름 단색으로 채워진">
            <a:extLst>
              <a:ext uri="{FF2B5EF4-FFF2-40B4-BE49-F238E27FC236}">
                <a16:creationId xmlns:a16="http://schemas.microsoft.com/office/drawing/2014/main" id="{6A965C2B-ED01-4E8F-8A55-A303FD984E2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612395" y="15375764"/>
            <a:ext cx="1005090" cy="1005090"/>
          </a:xfrm>
          <a:prstGeom prst="rect">
            <a:avLst/>
          </a:prstGeom>
        </p:spPr>
      </p:pic>
      <p:cxnSp>
        <p:nvCxnSpPr>
          <p:cNvPr id="205" name="꺾인 연결선 83">
            <a:extLst>
              <a:ext uri="{FF2B5EF4-FFF2-40B4-BE49-F238E27FC236}">
                <a16:creationId xmlns:a16="http://schemas.microsoft.com/office/drawing/2014/main" id="{B3017756-96A6-4E20-9904-7D01268A5F51}"/>
              </a:ext>
            </a:extLst>
          </p:cNvPr>
          <p:cNvCxnSpPr>
            <a:cxnSpLocks/>
            <a:stCxn id="204" idx="3"/>
            <a:endCxn id="214" idx="3"/>
          </p:cNvCxnSpPr>
          <p:nvPr/>
        </p:nvCxnSpPr>
        <p:spPr>
          <a:xfrm>
            <a:off x="14082527" y="17663256"/>
            <a:ext cx="330" cy="2090924"/>
          </a:xfrm>
          <a:prstGeom prst="bentConnector3">
            <a:avLst>
              <a:gd name="adj1" fmla="val 34736364"/>
            </a:avLst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꺾인 연결선 83">
            <a:extLst>
              <a:ext uri="{FF2B5EF4-FFF2-40B4-BE49-F238E27FC236}">
                <a16:creationId xmlns:a16="http://schemas.microsoft.com/office/drawing/2014/main" id="{6BF7F343-115B-4635-90D2-8B2DD8F0C31B}"/>
              </a:ext>
            </a:extLst>
          </p:cNvPr>
          <p:cNvCxnSpPr>
            <a:cxnSpLocks/>
            <a:stCxn id="197" idx="2"/>
            <a:endCxn id="195" idx="0"/>
          </p:cNvCxnSpPr>
          <p:nvPr/>
        </p:nvCxnSpPr>
        <p:spPr>
          <a:xfrm rot="16200000" flipH="1">
            <a:off x="7455915" y="17951403"/>
            <a:ext cx="798604" cy="2033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꺾인 연결선 83">
            <a:extLst>
              <a:ext uri="{FF2B5EF4-FFF2-40B4-BE49-F238E27FC236}">
                <a16:creationId xmlns:a16="http://schemas.microsoft.com/office/drawing/2014/main" id="{368BABC5-4A59-4492-9BCF-910117130F4B}"/>
              </a:ext>
            </a:extLst>
          </p:cNvPr>
          <p:cNvCxnSpPr>
            <a:cxnSpLocks/>
            <a:stCxn id="195" idx="2"/>
            <a:endCxn id="196" idx="0"/>
          </p:cNvCxnSpPr>
          <p:nvPr/>
        </p:nvCxnSpPr>
        <p:spPr>
          <a:xfrm rot="16200000" flipH="1">
            <a:off x="7457764" y="19316971"/>
            <a:ext cx="801441" cy="4500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6" name="Text Box 2021">
            <a:extLst>
              <a:ext uri="{FF2B5EF4-FFF2-40B4-BE49-F238E27FC236}">
                <a16:creationId xmlns:a16="http://schemas.microsoft.com/office/drawing/2014/main" id="{51C2F72B-BC41-4A7D-BAA7-E8E8685376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2384" y="23042984"/>
            <a:ext cx="13149262" cy="50917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20000"/>
              </a:lnSpc>
            </a:pPr>
            <a:r>
              <a:rPr lang="ko-KR" altLang="en-US" sz="2400" b="1" dirty="0">
                <a:latin typeface="산돌고딕 M" charset="-127"/>
                <a:ea typeface="산돌고딕 M" charset="-127"/>
              </a:rPr>
              <a:t>클러스터링을 위한 노드의 최소 수 </a:t>
            </a:r>
            <a:r>
              <a:rPr lang="en-US" altLang="ko-KR" sz="2400" b="1" dirty="0">
                <a:latin typeface="산돌고딕 M" charset="-127"/>
                <a:ea typeface="산돌고딕 M" charset="-127"/>
              </a:rPr>
              <a:t>= </a:t>
            </a:r>
            <a:r>
              <a:rPr lang="en-US" altLang="ko-KR" sz="2400" b="1" dirty="0">
                <a:solidFill>
                  <a:schemeClr val="accent2"/>
                </a:solidFill>
                <a:latin typeface="산돌고딕 M" charset="-127"/>
                <a:ea typeface="산돌고딕 M" charset="-127"/>
              </a:rPr>
              <a:t>3</a:t>
            </a:r>
            <a:r>
              <a:rPr lang="en-US" altLang="ko-KR" sz="2400" b="1" dirty="0">
                <a:latin typeface="산돌고딕 M" charset="-127"/>
                <a:ea typeface="산돌고딕 M" charset="-127"/>
              </a:rPr>
              <a:t> (</a:t>
            </a:r>
            <a:r>
              <a:rPr lang="ko-KR" altLang="en-US" sz="2400" b="1" dirty="0">
                <a:latin typeface="산돌고딕 M" charset="-127"/>
                <a:ea typeface="산돌고딕 M" charset="-127"/>
              </a:rPr>
              <a:t>개</a:t>
            </a:r>
            <a:r>
              <a:rPr lang="en-US" altLang="ko-KR" sz="2400" b="1" dirty="0">
                <a:latin typeface="산돌고딕 M" charset="-127"/>
                <a:ea typeface="산돌고딕 M" charset="-127"/>
              </a:rPr>
              <a:t>)</a:t>
            </a:r>
            <a:endParaRPr kumimoji="0" lang="en-US" altLang="ko-KR" sz="2400" b="1" i="1" dirty="0">
              <a:latin typeface="Cambria Math" panose="02040503050406030204" pitchFamily="18" charset="0"/>
            </a:endParaRPr>
          </a:p>
        </p:txBody>
      </p:sp>
      <p:sp>
        <p:nvSpPr>
          <p:cNvPr id="284" name="Text Box 212">
            <a:extLst>
              <a:ext uri="{FF2B5EF4-FFF2-40B4-BE49-F238E27FC236}">
                <a16:creationId xmlns:a16="http://schemas.microsoft.com/office/drawing/2014/main" id="{5AF6CBB9-9021-4C54-9DBD-17D3D8A4F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2073" y="26859408"/>
            <a:ext cx="10079999" cy="554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3000" b="1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 단계별 분석 결과</a:t>
            </a:r>
            <a:endParaRPr lang="en-US" altLang="ko-KR" sz="3000" b="1" dirty="0">
              <a:solidFill>
                <a:srgbClr val="00206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0C162F1F-B3EB-48A5-85F2-6E6011DB9955}"/>
              </a:ext>
            </a:extLst>
          </p:cNvPr>
          <p:cNvSpPr txBox="1"/>
          <p:nvPr/>
        </p:nvSpPr>
        <p:spPr>
          <a:xfrm>
            <a:off x="5078102" y="17578514"/>
            <a:ext cx="9022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1600" b="1" i="0" u="none" strike="noStrike" kern="1200" cap="none" spc="-80" normalizeH="0" baseline="0" noProof="0" dirty="0">
                <a:ln>
                  <a:solidFill>
                    <a:srgbClr val="BBE0E3">
                      <a:shade val="50000"/>
                      <a:alpha val="0"/>
                    </a:srgbClr>
                  </a:solidFill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산돌고딕 M" panose="020B0600000101010101" charset="-127"/>
                <a:ea typeface="산돌고딕 M" panose="020B0600000101010101" charset="-127"/>
                <a:cs typeface="+mn-cs"/>
              </a:rPr>
              <a:t>SSH</a:t>
            </a:r>
            <a:endParaRPr lang="ko-KR" altLang="en-US" dirty="0"/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03D04974-C370-49B9-B942-59CA2B02B48B}"/>
              </a:ext>
            </a:extLst>
          </p:cNvPr>
          <p:cNvSpPr txBox="1"/>
          <p:nvPr/>
        </p:nvSpPr>
        <p:spPr>
          <a:xfrm>
            <a:off x="9755017" y="17578514"/>
            <a:ext cx="8259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1600" b="1" i="0" u="none" strike="noStrike" kern="1200" cap="none" spc="-80" normalizeH="0" baseline="0" noProof="0" dirty="0">
                <a:ln>
                  <a:solidFill>
                    <a:srgbClr val="BBE0E3">
                      <a:shade val="50000"/>
                      <a:alpha val="0"/>
                    </a:srgbClr>
                  </a:solidFill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산돌고딕 M" panose="020B0600000101010101" charset="-127"/>
                <a:ea typeface="산돌고딕 M" panose="020B0600000101010101" charset="-127"/>
                <a:cs typeface="+mn-cs"/>
              </a:rPr>
              <a:t>JSP</a:t>
            </a:r>
            <a:endParaRPr lang="ko-KR" altLang="en-US" dirty="0"/>
          </a:p>
        </p:txBody>
      </p:sp>
      <p:sp>
        <p:nvSpPr>
          <p:cNvPr id="414" name="Text Box 2021">
            <a:extLst>
              <a:ext uri="{FF2B5EF4-FFF2-40B4-BE49-F238E27FC236}">
                <a16:creationId xmlns:a16="http://schemas.microsoft.com/office/drawing/2014/main" id="{F84A6721-584B-4A89-BAA0-E7E8F25265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5343277"/>
            <a:ext cx="13114338" cy="37311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※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분석 </a:t>
            </a:r>
            <a:r>
              <a:rPr lang="ko-KR" altLang="en-US" sz="1600" b="1" dirty="0">
                <a:solidFill>
                  <a:srgbClr val="000000"/>
                </a:solidFill>
                <a:latin typeface="산돌고딕 M" charset="-127"/>
                <a:ea typeface="산돌고딕 M" charset="-127"/>
              </a:rPr>
              <a:t>샘플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: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2022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4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월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10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일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15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시 부터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24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시간 간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VIIRS 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영상 </a:t>
            </a: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J</a:t>
            </a:r>
            <a:r>
              <a:rPr lang="en-US" altLang="ko-KR" sz="1600" b="1" dirty="0">
                <a:solidFill>
                  <a:srgbClr val="000000"/>
                </a:solidFill>
                <a:latin typeface="산돌고딕 M" charset="-127"/>
                <a:ea typeface="산돌고딕 M" charset="-127"/>
              </a:rPr>
              <a:t>1</a:t>
            </a:r>
            <a:r>
              <a:rPr lang="ko-KR" altLang="en-US" sz="1600" b="1" dirty="0">
                <a:solidFill>
                  <a:srgbClr val="000000"/>
                </a:solidFill>
                <a:latin typeface="산돌고딕 M" charset="-127"/>
                <a:ea typeface="산돌고딕 M" charset="-127"/>
              </a:rPr>
              <a:t>센서 데이터</a:t>
            </a:r>
            <a:r>
              <a:rPr lang="en-US" altLang="ko-KR" sz="1600" dirty="0">
                <a:latin typeface="산돌고딕 M" charset="-127"/>
                <a:ea typeface="산돌고딕 M" charset="-127"/>
              </a:rPr>
              <a:t>    </a:t>
            </a:r>
            <a:endParaRPr lang="en-US" altLang="ko-KR" sz="1600" b="1" dirty="0">
              <a:solidFill>
                <a:srgbClr val="FF0000"/>
              </a:solidFill>
              <a:latin typeface="산돌고딕 M" charset="-127"/>
              <a:ea typeface="산돌고딕 M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ADA4B18-C796-4013-A951-B618A81CD0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9059302"/>
              </p:ext>
            </p:extLst>
          </p:nvPr>
        </p:nvGraphicFramePr>
        <p:xfrm>
          <a:off x="1427022" y="37228560"/>
          <a:ext cx="12751032" cy="4035540"/>
        </p:xfrm>
        <a:graphic>
          <a:graphicData uri="http://schemas.openxmlformats.org/drawingml/2006/table">
            <a:tbl>
              <a:tblPr/>
              <a:tblGrid>
                <a:gridCol w="2125172">
                  <a:extLst>
                    <a:ext uri="{9D8B030D-6E8A-4147-A177-3AD203B41FA5}">
                      <a16:colId xmlns:a16="http://schemas.microsoft.com/office/drawing/2014/main" val="634341438"/>
                    </a:ext>
                  </a:extLst>
                </a:gridCol>
                <a:gridCol w="2125172">
                  <a:extLst>
                    <a:ext uri="{9D8B030D-6E8A-4147-A177-3AD203B41FA5}">
                      <a16:colId xmlns:a16="http://schemas.microsoft.com/office/drawing/2014/main" val="899053976"/>
                    </a:ext>
                  </a:extLst>
                </a:gridCol>
                <a:gridCol w="2125172">
                  <a:extLst>
                    <a:ext uri="{9D8B030D-6E8A-4147-A177-3AD203B41FA5}">
                      <a16:colId xmlns:a16="http://schemas.microsoft.com/office/drawing/2014/main" val="2954766500"/>
                    </a:ext>
                  </a:extLst>
                </a:gridCol>
                <a:gridCol w="2125172">
                  <a:extLst>
                    <a:ext uri="{9D8B030D-6E8A-4147-A177-3AD203B41FA5}">
                      <a16:colId xmlns:a16="http://schemas.microsoft.com/office/drawing/2014/main" val="262566343"/>
                    </a:ext>
                  </a:extLst>
                </a:gridCol>
                <a:gridCol w="2125172">
                  <a:extLst>
                    <a:ext uri="{9D8B030D-6E8A-4147-A177-3AD203B41FA5}">
                      <a16:colId xmlns:a16="http://schemas.microsoft.com/office/drawing/2014/main" val="1450408008"/>
                    </a:ext>
                  </a:extLst>
                </a:gridCol>
                <a:gridCol w="2125172">
                  <a:extLst>
                    <a:ext uri="{9D8B030D-6E8A-4147-A177-3AD203B41FA5}">
                      <a16:colId xmlns:a16="http://schemas.microsoft.com/office/drawing/2014/main" val="3413200754"/>
                    </a:ext>
                  </a:extLst>
                </a:gridCol>
              </a:tblGrid>
              <a:tr h="33629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발생일시</a:t>
                      </a:r>
                      <a:endParaRPr lang="en-US" altLang="ko-KR" sz="1400" b="1" i="0" u="none" strike="noStrike" dirty="0">
                        <a:solidFill>
                          <a:schemeClr val="accent4"/>
                        </a:solidFill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altLang="ko-KR" sz="1400" b="0" i="0" u="none" strike="noStrike" dirty="0">
                        <a:solidFill>
                          <a:schemeClr val="accent4"/>
                        </a:solidFill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진화종료시</a:t>
                      </a:r>
                      <a:endParaRPr lang="en-US" altLang="ko-KR" sz="1400" b="1" i="0" u="none" strike="noStrike" dirty="0">
                        <a:solidFill>
                          <a:schemeClr val="accent4"/>
                        </a:solidFill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altLang="ko-KR" sz="1400" b="0" i="0" u="none" strike="noStrike" dirty="0">
                        <a:solidFill>
                          <a:schemeClr val="accent4"/>
                        </a:solidFill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발생장소</a:t>
                      </a:r>
                    </a:p>
                  </a:txBody>
                  <a:tcPr marL="11966" marR="11966" marT="1196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피해면적 합계</a:t>
                      </a:r>
                      <a:r>
                        <a:rPr lang="en-US" altLang="ko-KR" sz="1400" b="1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(ha)</a:t>
                      </a:r>
                    </a:p>
                  </a:txBody>
                  <a:tcPr marL="11966" marR="11966" marT="1196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6613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18:00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20:20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전북 무주 </a:t>
                      </a:r>
                      <a:r>
                        <a:rPr lang="ko-KR" altLang="en-US" sz="1400" b="0" i="0" u="none" strike="noStrike" dirty="0" err="1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설천</a:t>
                      </a:r>
                      <a:r>
                        <a:rPr lang="ko-KR" altLang="en-US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 삼공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6590334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17:11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18:50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전남 광양 </a:t>
                      </a:r>
                      <a:r>
                        <a:rPr lang="ko-KR" altLang="en-US" sz="1400" b="0" i="0" u="none" strike="noStrike" dirty="0" err="1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초남</a:t>
                      </a:r>
                      <a:endParaRPr lang="ko-KR" altLang="en-US" sz="1400" b="0" i="0" u="none" strike="noStrike" dirty="0"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0.5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755138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15:58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18:00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경기 광주 </a:t>
                      </a:r>
                      <a:r>
                        <a:rPr lang="ko-KR" altLang="en-US" sz="1400" b="0" i="0" u="none" strike="noStrike" dirty="0" err="1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오포</a:t>
                      </a:r>
                      <a:r>
                        <a:rPr lang="ko-KR" altLang="en-US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 </a:t>
                      </a:r>
                      <a:r>
                        <a:rPr lang="ko-KR" altLang="en-US" sz="1400" b="0" i="0" u="none" strike="noStrike" dirty="0" err="1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신현</a:t>
                      </a:r>
                      <a:endParaRPr lang="ko-KR" altLang="en-US" sz="1400" b="0" i="0" u="none" strike="noStrike" dirty="0"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0.02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058878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15:40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2022-04-12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21:30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강원 양구 </a:t>
                      </a:r>
                      <a:r>
                        <a:rPr lang="ko-KR" altLang="en-US" sz="14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송청</a:t>
                      </a:r>
                      <a:endParaRPr lang="ko-KR" alt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720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10701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14:46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18:20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경북 경주 문무대왕 </a:t>
                      </a:r>
                      <a:r>
                        <a:rPr lang="ko-KR" altLang="en-US" sz="1400" b="0" i="0" u="none" strike="noStrike" dirty="0" err="1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입천</a:t>
                      </a:r>
                      <a:endParaRPr lang="ko-KR" altLang="en-US" sz="1400" b="0" i="0" u="none" strike="noStrike" dirty="0"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2.5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296957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chemeClr val="accent4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13:44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산돌고딕 M" panose="020B0600000101010101" charset="-127"/>
                          <a:ea typeface="산돌고딕 M" panose="020B0600000101010101" charset="-127"/>
                          <a:cs typeface="+mn-cs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15:00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경기 안양 만안 석수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0.02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956949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13:15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20:40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경기 양주 은현 </a:t>
                      </a:r>
                      <a:r>
                        <a:rPr lang="ko-KR" altLang="en-US" sz="14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봉암</a:t>
                      </a:r>
                      <a:endParaRPr lang="ko-KR" alt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1.24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5788444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13:10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2022-04-12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14:10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경북 군위 삼국유사 화북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347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535146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13:09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16:30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강원 화천 상서 </a:t>
                      </a:r>
                      <a:r>
                        <a:rPr lang="ko-KR" altLang="en-US" sz="14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과포</a:t>
                      </a:r>
                      <a:endParaRPr lang="ko-KR" alt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4009373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13:05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15:50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경기 파주 법원 직전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0.06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682171"/>
                  </a:ext>
                </a:extLst>
              </a:tr>
              <a:tr h="33629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2022-04-10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12:42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2022-04-11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17:00</a:t>
                      </a:r>
                    </a:p>
                  </a:txBody>
                  <a:tcPr marL="11966" marR="11966" marT="1196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강원 인제 북 </a:t>
                      </a:r>
                      <a:r>
                        <a:rPr lang="ko-KR" altLang="en-US" sz="14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월학</a:t>
                      </a:r>
                      <a:endParaRPr lang="ko-KR" alt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산돌고딕 M" panose="020B0600000101010101" charset="-127"/>
                        <a:ea typeface="산돌고딕 M" panose="020B0600000101010101" charset="-127"/>
                      </a:endParaRP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산돌고딕 M" panose="020B0600000101010101" charset="-127"/>
                          <a:ea typeface="산돌고딕 M" panose="020B0600000101010101" charset="-127"/>
                        </a:rPr>
                        <a:t>3</a:t>
                      </a:r>
                    </a:p>
                  </a:txBody>
                  <a:tcPr marL="11966" marR="11966" marT="119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064783"/>
                  </a:ext>
                </a:extLst>
              </a:tr>
            </a:tbl>
          </a:graphicData>
        </a:graphic>
      </p:graphicFrame>
      <p:graphicFrame>
        <p:nvGraphicFramePr>
          <p:cNvPr id="164" name="표 163">
            <a:extLst>
              <a:ext uri="{FF2B5EF4-FFF2-40B4-BE49-F238E27FC236}">
                <a16:creationId xmlns:a16="http://schemas.microsoft.com/office/drawing/2014/main" id="{C9A1A1F0-6E46-4A34-852B-952CFA6D46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8270053"/>
              </p:ext>
            </p:extLst>
          </p:nvPr>
        </p:nvGraphicFramePr>
        <p:xfrm>
          <a:off x="16423673" y="30477317"/>
          <a:ext cx="11653291" cy="21233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62515">
                  <a:extLst>
                    <a:ext uri="{9D8B030D-6E8A-4147-A177-3AD203B41FA5}">
                      <a16:colId xmlns:a16="http://schemas.microsoft.com/office/drawing/2014/main" val="3593556266"/>
                    </a:ext>
                  </a:extLst>
                </a:gridCol>
                <a:gridCol w="10090776">
                  <a:extLst>
                    <a:ext uri="{9D8B030D-6E8A-4147-A177-3AD203B41FA5}">
                      <a16:colId xmlns:a16="http://schemas.microsoft.com/office/drawing/2014/main" val="387579953"/>
                    </a:ext>
                  </a:extLst>
                </a:gridCol>
              </a:tblGrid>
              <a:tr h="43630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u="none" strike="noStrike" dirty="0">
                          <a:effectLst/>
                        </a:rPr>
                        <a:t>번호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017" marR="11017" marT="11017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017" marR="11017" marT="11017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286069"/>
                  </a:ext>
                </a:extLst>
              </a:tr>
              <a:tr h="42176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dirty="0">
                          <a:solidFill>
                            <a:srgbClr val="FF0000"/>
                          </a:solidFill>
                          <a:effectLst/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❶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017" marR="11017" marT="1101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 및 시간을 지정하여 산불 이력을 조회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017" marR="11017" marT="11017" marB="0" anchor="ctr"/>
                </a:tc>
                <a:extLst>
                  <a:ext uri="{0D108BD9-81ED-4DB2-BD59-A6C34878D82A}">
                    <a16:rowId xmlns:a16="http://schemas.microsoft.com/office/drawing/2014/main" val="2534839750"/>
                  </a:ext>
                </a:extLst>
              </a:tr>
              <a:tr h="42176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i="0" dirty="0">
                          <a:solidFill>
                            <a:srgbClr val="FF0000"/>
                          </a:solidFill>
                          <a:effectLst/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❷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marL="11017" marR="11017" marT="1101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산불 영역을 클릭 할 시 최초 발화지 및 추가정보를 출력 </a:t>
                      </a:r>
                    </a:p>
                  </a:txBody>
                  <a:tcPr marL="11017" marR="11017" marT="11017" marB="0" anchor="ctr"/>
                </a:tc>
                <a:extLst>
                  <a:ext uri="{0D108BD9-81ED-4DB2-BD59-A6C34878D82A}">
                    <a16:rowId xmlns:a16="http://schemas.microsoft.com/office/drawing/2014/main" val="2504695012"/>
                  </a:ext>
                </a:extLst>
              </a:tr>
              <a:tr h="42176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i="0" dirty="0">
                          <a:solidFill>
                            <a:srgbClr val="FF0000"/>
                          </a:solidFill>
                          <a:effectLst/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❸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marL="11017" marR="11017" marT="1101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지정된 날짜 및 시간에 해당되는 산불 데이터를 </a:t>
                      </a:r>
                      <a:r>
                        <a:rPr lang="en-US" altLang="ko-KR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GeoJSON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으로 지도 상에 출력 </a:t>
                      </a:r>
                    </a:p>
                  </a:txBody>
                  <a:tcPr marL="11017" marR="11017" marT="11017" marB="0" anchor="ctr"/>
                </a:tc>
                <a:extLst>
                  <a:ext uri="{0D108BD9-81ED-4DB2-BD59-A6C34878D82A}">
                    <a16:rowId xmlns:a16="http://schemas.microsoft.com/office/drawing/2014/main" val="393625015"/>
                  </a:ext>
                </a:extLst>
              </a:tr>
              <a:tr h="42176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i="0" dirty="0">
                          <a:solidFill>
                            <a:srgbClr val="FF0000"/>
                          </a:solidFill>
                          <a:effectLst/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❹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marL="11017" marR="11017" marT="1101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새로고침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거리 및 면적 계산 기능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확대 정도 조정 메뉴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017" marR="11017" marT="11017" marB="0" anchor="ctr"/>
                </a:tc>
                <a:extLst>
                  <a:ext uri="{0D108BD9-81ED-4DB2-BD59-A6C34878D82A}">
                    <a16:rowId xmlns:a16="http://schemas.microsoft.com/office/drawing/2014/main" val="798543378"/>
                  </a:ext>
                </a:extLst>
              </a:tr>
            </a:tbl>
          </a:graphicData>
        </a:graphic>
      </p:graphicFrame>
      <p:sp>
        <p:nvSpPr>
          <p:cNvPr id="165" name="Text Box 212">
            <a:extLst>
              <a:ext uri="{FF2B5EF4-FFF2-40B4-BE49-F238E27FC236}">
                <a16:creationId xmlns:a16="http://schemas.microsoft.com/office/drawing/2014/main" id="{6EC0D06F-8AA5-4F16-A5CC-769A0C5CB3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17598" y="22106880"/>
            <a:ext cx="1292144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3000" b="1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웹사이트</a:t>
            </a:r>
            <a:r>
              <a:rPr lang="en-US" altLang="ko-KR" sz="3000" b="1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en-US" altLang="ko-KR" sz="3000" b="1" dirty="0" err="1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FLCS;Fire</a:t>
            </a:r>
            <a:r>
              <a:rPr lang="en-US" altLang="ko-KR" sz="3000" b="1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Location </a:t>
            </a:r>
            <a:r>
              <a:rPr lang="en-US" altLang="ko-KR" sz="3000" b="1" dirty="0" err="1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Chacking</a:t>
            </a:r>
            <a:r>
              <a:rPr lang="en-US" altLang="ko-KR" sz="3000" b="1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Service)</a:t>
            </a:r>
            <a:r>
              <a:rPr lang="ko-KR" altLang="en-US" sz="3000" b="1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구현 및 데이터 출력 결과</a:t>
            </a:r>
            <a:endParaRPr lang="en-US" altLang="ko-KR" sz="3000" b="1" dirty="0">
              <a:solidFill>
                <a:srgbClr val="00206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3" name="Text Box 2021">
            <a:extLst>
              <a:ext uri="{FF2B5EF4-FFF2-40B4-BE49-F238E27FC236}">
                <a16:creationId xmlns:a16="http://schemas.microsoft.com/office/drawing/2014/main" id="{43CD5057-3D0E-4F59-B8FF-EE2DA9F053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7313" y="35644384"/>
            <a:ext cx="13114338" cy="146450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샘플 데이터 분석 결과</a:t>
            </a:r>
            <a:endParaRPr lang="en-US" altLang="ko-KR" sz="2280" dirty="0">
              <a:latin typeface="산돌고딕 M" charset="-127"/>
              <a:ea typeface="산돌고딕 M" charset="-127"/>
            </a:endParaRPr>
          </a:p>
          <a:p>
            <a:pPr marL="0" indent="0" eaLnBrk="1" hangingPunct="1">
              <a:lnSpc>
                <a:spcPct val="130000"/>
              </a:lnSpc>
              <a:spcBef>
                <a:spcPct val="0"/>
              </a:spcBef>
              <a:buNone/>
              <a:defRPr/>
            </a:pPr>
            <a:r>
              <a:rPr lang="ko-KR" altLang="en-US" sz="2400" b="1" dirty="0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청색으로 강조된 데이터는 </a:t>
            </a:r>
            <a:r>
              <a:rPr lang="en-US" altLang="ko-KR" sz="2400" b="1" dirty="0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1</a:t>
            </a:r>
            <a:r>
              <a:rPr lang="ko-KR" altLang="en-US" sz="2400" b="1" dirty="0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차 필터링 후 남아있는 데이터를 표시함</a:t>
            </a:r>
            <a:endParaRPr lang="en-US" altLang="ko-KR" sz="2400" b="1" dirty="0">
              <a:solidFill>
                <a:srgbClr val="FF0000"/>
              </a:solidFill>
              <a:latin typeface="산돌고딕 M" charset="-127"/>
              <a:ea typeface="산돌고딕 M" charset="-127"/>
            </a:endParaRPr>
          </a:p>
          <a:p>
            <a:pPr marL="0" indent="0" eaLnBrk="1" hangingPunct="1">
              <a:lnSpc>
                <a:spcPct val="130000"/>
              </a:lnSpc>
              <a:spcBef>
                <a:spcPct val="0"/>
              </a:spcBef>
              <a:buNone/>
              <a:defRPr/>
            </a:pPr>
            <a:r>
              <a:rPr lang="ko-KR" altLang="en-US" sz="2400" b="1" dirty="0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노란색으로 강조된 데이터는 </a:t>
            </a:r>
            <a:r>
              <a:rPr lang="en-US" altLang="ko-KR" sz="2400" b="1" dirty="0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2</a:t>
            </a:r>
            <a:r>
              <a:rPr lang="ko-KR" altLang="en-US" sz="2400" b="1" dirty="0">
                <a:solidFill>
                  <a:srgbClr val="FF0000"/>
                </a:solidFill>
                <a:latin typeface="산돌고딕 M" charset="-127"/>
                <a:ea typeface="산돌고딕 M" charset="-127"/>
              </a:rPr>
              <a:t>차 필터링 후 남아있는 데이터를 표시함</a:t>
            </a:r>
            <a:endParaRPr lang="en-US" altLang="ko-KR" sz="2400" b="1" dirty="0">
              <a:solidFill>
                <a:srgbClr val="FF0000"/>
              </a:solidFill>
              <a:latin typeface="산돌고딕 M" charset="-127"/>
              <a:ea typeface="산돌고딕 M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C6F7534-9020-4742-B37E-FFCAE0305DB3}"/>
              </a:ext>
            </a:extLst>
          </p:cNvPr>
          <p:cNvGrpSpPr/>
          <p:nvPr/>
        </p:nvGrpSpPr>
        <p:grpSpPr>
          <a:xfrm>
            <a:off x="16472432" y="23345466"/>
            <a:ext cx="12366608" cy="6754302"/>
            <a:chOff x="16472432" y="24315371"/>
            <a:chExt cx="12366608" cy="6754302"/>
          </a:xfrm>
        </p:grpSpPr>
        <p:pic>
          <p:nvPicPr>
            <p:cNvPr id="310" name="그림 309">
              <a:extLst>
                <a:ext uri="{FF2B5EF4-FFF2-40B4-BE49-F238E27FC236}">
                  <a16:creationId xmlns:a16="http://schemas.microsoft.com/office/drawing/2014/main" id="{2A8A4213-DAA6-4090-B379-9A9C646EE2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086" b="-1180"/>
            <a:stretch/>
          </p:blipFill>
          <p:spPr>
            <a:xfrm>
              <a:off x="16498033" y="24315371"/>
              <a:ext cx="11653292" cy="6754302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sp>
          <p:nvSpPr>
            <p:cNvPr id="166" name="타원 165">
              <a:extLst>
                <a:ext uri="{FF2B5EF4-FFF2-40B4-BE49-F238E27FC236}">
                  <a16:creationId xmlns:a16="http://schemas.microsoft.com/office/drawing/2014/main" id="{70311D51-E985-4789-8B16-D9AE14C298DE}"/>
                </a:ext>
              </a:extLst>
            </p:cNvPr>
            <p:cNvSpPr/>
            <p:nvPr/>
          </p:nvSpPr>
          <p:spPr>
            <a:xfrm>
              <a:off x="21913338" y="25227555"/>
              <a:ext cx="1840213" cy="160319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00C80D8F-1BAB-4B3B-8C56-7CFA8B63D4D2}"/>
                </a:ext>
              </a:extLst>
            </p:cNvPr>
            <p:cNvSpPr/>
            <p:nvPr/>
          </p:nvSpPr>
          <p:spPr>
            <a:xfrm>
              <a:off x="16472432" y="25698527"/>
              <a:ext cx="1840213" cy="160319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D88B6BEB-AB19-46EC-85EC-487BCB6AF638}"/>
                </a:ext>
              </a:extLst>
            </p:cNvPr>
            <p:cNvSpPr/>
            <p:nvPr/>
          </p:nvSpPr>
          <p:spPr>
            <a:xfrm>
              <a:off x="21704698" y="27713916"/>
              <a:ext cx="1840213" cy="160319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D1A10EF4-F45B-4806-AA9E-EBE438F38441}"/>
                </a:ext>
              </a:extLst>
            </p:cNvPr>
            <p:cNvSpPr/>
            <p:nvPr/>
          </p:nvSpPr>
          <p:spPr>
            <a:xfrm>
              <a:off x="26998827" y="26381782"/>
              <a:ext cx="1840213" cy="160319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5543417-7A37-407F-9B7A-5188B2F6F023}"/>
                </a:ext>
              </a:extLst>
            </p:cNvPr>
            <p:cNvSpPr txBox="1"/>
            <p:nvPr/>
          </p:nvSpPr>
          <p:spPr>
            <a:xfrm>
              <a:off x="17741756" y="26965450"/>
              <a:ext cx="10825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0" i="0" dirty="0">
                  <a:solidFill>
                    <a:srgbClr val="FF0000"/>
                  </a:solidFill>
                  <a:effectLst/>
                  <a:latin typeface="Noto Sans KR" panose="020B0500000000000000" pitchFamily="34" charset="-127"/>
                  <a:ea typeface="Noto Sans KR" panose="020B0500000000000000" pitchFamily="34" charset="-127"/>
                </a:rPr>
                <a:t>❶</a:t>
              </a:r>
              <a:endParaRPr lang="ko-KR" altLang="en-US" sz="4400" dirty="0">
                <a:solidFill>
                  <a:srgbClr val="FF0000"/>
                </a:solidFill>
              </a:endParaRPr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8DEE9FB6-DFB9-4560-B748-838667873341}"/>
                </a:ext>
              </a:extLst>
            </p:cNvPr>
            <p:cNvSpPr txBox="1"/>
            <p:nvPr/>
          </p:nvSpPr>
          <p:spPr>
            <a:xfrm>
              <a:off x="26866630" y="27984979"/>
              <a:ext cx="10825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0" i="0" dirty="0">
                  <a:solidFill>
                    <a:srgbClr val="FF0000"/>
                  </a:solidFill>
                  <a:effectLst/>
                  <a:latin typeface="Noto Sans KR" panose="020B0500000000000000" pitchFamily="34" charset="-127"/>
                  <a:ea typeface="Noto Sans KR" panose="020B0500000000000000" pitchFamily="34" charset="-127"/>
                </a:rPr>
                <a:t>❹</a:t>
              </a:r>
              <a:endParaRPr lang="ko-KR" altLang="en-US" sz="4400" dirty="0">
                <a:solidFill>
                  <a:srgbClr val="FF0000"/>
                </a:solidFill>
              </a:endParaRP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EF9EA21F-2445-4BCA-A516-3D0C92B28DD2}"/>
                </a:ext>
              </a:extLst>
            </p:cNvPr>
            <p:cNvSpPr txBox="1"/>
            <p:nvPr/>
          </p:nvSpPr>
          <p:spPr>
            <a:xfrm>
              <a:off x="23444016" y="26060384"/>
              <a:ext cx="10825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0" i="0" dirty="0">
                  <a:solidFill>
                    <a:srgbClr val="FF0000"/>
                  </a:solidFill>
                  <a:effectLst/>
                  <a:latin typeface="Noto Sans KR" panose="020B0500000000000000" pitchFamily="34" charset="-127"/>
                  <a:ea typeface="Noto Sans KR" panose="020B0500000000000000" pitchFamily="34" charset="-127"/>
                </a:rPr>
                <a:t>❷</a:t>
              </a:r>
              <a:endParaRPr lang="ko-KR" altLang="en-US" sz="4400" dirty="0">
                <a:solidFill>
                  <a:srgbClr val="FF0000"/>
                </a:solidFill>
              </a:endParaRP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5D4E9798-62C1-460B-8E36-D15B546887E3}"/>
                </a:ext>
              </a:extLst>
            </p:cNvPr>
            <p:cNvSpPr txBox="1"/>
            <p:nvPr/>
          </p:nvSpPr>
          <p:spPr>
            <a:xfrm>
              <a:off x="22624804" y="29331672"/>
              <a:ext cx="10825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0" i="0" dirty="0">
                  <a:solidFill>
                    <a:srgbClr val="FF0000"/>
                  </a:solidFill>
                  <a:effectLst/>
                  <a:latin typeface="Noto Sans KR" panose="020B0500000000000000" pitchFamily="34" charset="-127"/>
                  <a:ea typeface="Noto Sans KR" panose="020B0500000000000000" pitchFamily="34" charset="-127"/>
                </a:rPr>
                <a:t>❸</a:t>
              </a:r>
              <a:endParaRPr lang="ko-KR" altLang="en-US" sz="44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15" name="Text Box 2021">
            <a:extLst>
              <a:ext uri="{FF2B5EF4-FFF2-40B4-BE49-F238E27FC236}">
                <a16:creationId xmlns:a16="http://schemas.microsoft.com/office/drawing/2014/main" id="{D886F300-7F6B-4196-B8FF-91E4221192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2533" y="23653578"/>
            <a:ext cx="13149262" cy="256397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120000"/>
              </a:lnSpc>
            </a:pPr>
            <a:r>
              <a:rPr lang="ko-KR" altLang="en-US" sz="2400" b="1" dirty="0">
                <a:latin typeface="산돌고딕 M" charset="-127"/>
                <a:ea typeface="산돌고딕 M" charset="-127"/>
              </a:rPr>
              <a:t>클러스터링을 위한 간선간 최대 거리 </a:t>
            </a:r>
            <a:r>
              <a:rPr lang="en-US" altLang="ko-KR" sz="2400" b="1" dirty="0">
                <a:latin typeface="산돌고딕 M" charset="-127"/>
                <a:ea typeface="산돌고딕 M" charset="-127"/>
              </a:rPr>
              <a:t>=</a:t>
            </a:r>
            <a:endParaRPr kumimoji="0" lang="en-US" altLang="ko-KR" sz="2400" b="1" i="1" dirty="0">
              <a:latin typeface="Cambria Math" panose="020405030504060302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400" b="1" dirty="0">
                <a:latin typeface="산돌고딕 M" panose="020B0600000101010101" charset="-127"/>
                <a:ea typeface="산돌고딕 M" panose="020B0600000101010101" charset="-127"/>
              </a:rPr>
              <a:t>    </a:t>
            </a:r>
            <a:r>
              <a:rPr kumimoji="0" lang="en-US" altLang="ko-KR" sz="2400" b="1" dirty="0">
                <a:latin typeface="산돌고딕 M" panose="020B0600000101010101" charset="-127"/>
                <a:ea typeface="산돌고딕 M" panose="020B0600000101010101" charset="-127"/>
              </a:rPr>
              <a:t>(</a:t>
            </a:r>
            <a:r>
              <a:rPr kumimoji="0" lang="ko-KR" altLang="en-US" sz="2400" b="1" dirty="0">
                <a:latin typeface="산돌고딕 M" panose="020B0600000101010101" charset="-127"/>
                <a:ea typeface="산돌고딕 M" panose="020B0600000101010101" charset="-127"/>
              </a:rPr>
              <a:t>산불 최대 비산 거리</a:t>
            </a:r>
            <a:r>
              <a:rPr kumimoji="0" lang="en-US" altLang="ko-KR" sz="2400" b="1" dirty="0">
                <a:latin typeface="산돌고딕 M" panose="020B0600000101010101" charset="-127"/>
                <a:ea typeface="산돌고딕 M" panose="020B0600000101010101" charset="-127"/>
              </a:rPr>
              <a:t>) + </a:t>
            </a:r>
            <a:r>
              <a:rPr lang="en-US" altLang="ko-KR" sz="2400" b="1" dirty="0">
                <a:latin typeface="산돌고딕 M" panose="020B0600000101010101" charset="-127"/>
                <a:ea typeface="산돌고딕 M" panose="020B0600000101010101" charset="-127"/>
              </a:rPr>
              <a:t>(Suomi NPP VIIRS</a:t>
            </a:r>
            <a:r>
              <a:rPr lang="ko-KR" altLang="en-US" sz="2400" b="1" dirty="0"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lang="ko-KR" altLang="en-US" sz="2400" b="1" dirty="0" err="1">
                <a:latin typeface="산돌고딕 M" panose="020B0600000101010101" charset="-127"/>
                <a:ea typeface="산돌고딕 M" panose="020B0600000101010101" charset="-127"/>
              </a:rPr>
              <a:t>열점</a:t>
            </a:r>
            <a:r>
              <a:rPr lang="ko-KR" altLang="en-US" sz="2400" b="1" dirty="0">
                <a:latin typeface="산돌고딕 M" panose="020B0600000101010101" charset="-127"/>
                <a:ea typeface="산돌고딕 M" panose="020B0600000101010101" charset="-127"/>
              </a:rPr>
              <a:t> 간 거리</a:t>
            </a:r>
            <a:r>
              <a:rPr lang="en-US" altLang="ko-KR" sz="2400" b="1" dirty="0">
                <a:latin typeface="산돌고딕 M" panose="020B0600000101010101" charset="-127"/>
                <a:ea typeface="산돌고딕 M" panose="020B0600000101010101" charset="-127"/>
              </a:rPr>
              <a:t>) </a:t>
            </a:r>
            <a:r>
              <a:rPr kumimoji="0" lang="en-US" altLang="ko-KR" sz="2400" b="1" dirty="0">
                <a:latin typeface="산돌고딕 M" panose="020B0600000101010101" charset="-127"/>
                <a:ea typeface="산돌고딕 M" panose="020B0600000101010101" charset="-127"/>
              </a:rPr>
              <a:t>=</a:t>
            </a:r>
            <a:r>
              <a:rPr kumimoji="0" lang="en-US" altLang="ko-KR" sz="2400" b="1" dirty="0">
                <a:latin typeface="Cambria Math" panose="02040503050406030204" pitchFamily="18" charset="0"/>
              </a:rPr>
              <a:t>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400" b="1" dirty="0">
                <a:latin typeface="산돌고딕 M" panose="020B0600000101010101" charset="-127"/>
                <a:ea typeface="산돌고딕 M" panose="020B0600000101010101" charset="-127"/>
              </a:rPr>
              <a:t>    1500 + 375 = </a:t>
            </a:r>
            <a:r>
              <a:rPr lang="en-US" altLang="ko-KR" sz="2400" b="1" dirty="0">
                <a:solidFill>
                  <a:schemeClr val="accent2"/>
                </a:solidFill>
                <a:latin typeface="산돌고딕 M" panose="020B0600000101010101" charset="-127"/>
                <a:ea typeface="산돌고딕 M" panose="020B0600000101010101" charset="-127"/>
              </a:rPr>
              <a:t>1875</a:t>
            </a:r>
            <a:r>
              <a:rPr lang="en-US" altLang="ko-KR" sz="2400" b="1" dirty="0">
                <a:latin typeface="산돌고딕 M" panose="020B0600000101010101" charset="-127"/>
                <a:ea typeface="산돌고딕 M" panose="020B0600000101010101" charset="-127"/>
              </a:rPr>
              <a:t> (m)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sz="1000" b="1" dirty="0">
              <a:latin typeface="산돌고딕 M" panose="020B0600000101010101" charset="-127"/>
              <a:ea typeface="산돌고딕 M" panose="020B0600000101010101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kumimoji="0" lang="en-US" altLang="ko-KR" sz="1400" i="1" dirty="0">
                <a:latin typeface="산돌고딕 M" panose="020B0600000101010101" charset="-127"/>
                <a:ea typeface="산돌고딕 M" panose="020B0600000101010101" charset="-127"/>
              </a:rPr>
              <a:t>(</a:t>
            </a:r>
            <a:r>
              <a:rPr kumimoji="0" lang="ko-KR" altLang="en-US" sz="1400" i="1" dirty="0" err="1">
                <a:latin typeface="산돌고딕 M" panose="020B0600000101010101" charset="-127"/>
                <a:ea typeface="산돌고딕 M" panose="020B0600000101010101" charset="-127"/>
              </a:rPr>
              <a:t>Wildland</a:t>
            </a:r>
            <a:r>
              <a:rPr kumimoji="0" lang="ko-KR" altLang="en-US" sz="1400" i="1" dirty="0"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kumimoji="0" lang="ko-KR" altLang="en-US" sz="1400" i="1" dirty="0" err="1">
                <a:latin typeface="산돌고딕 M" panose="020B0600000101010101" charset="-127"/>
                <a:ea typeface="산돌고딕 M" panose="020B0600000101010101" charset="-127"/>
              </a:rPr>
              <a:t>Fire</a:t>
            </a:r>
            <a:r>
              <a:rPr kumimoji="0" lang="ko-KR" altLang="en-US" sz="1400" i="1" dirty="0"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kumimoji="0" lang="ko-KR" altLang="en-US" sz="1400" i="1" dirty="0" err="1">
                <a:latin typeface="산돌고딕 M" panose="020B0600000101010101" charset="-127"/>
                <a:ea typeface="산돌고딕 M" panose="020B0600000101010101" charset="-127"/>
              </a:rPr>
              <a:t>Suppression</a:t>
            </a:r>
            <a:r>
              <a:rPr kumimoji="0" lang="ko-KR" altLang="en-US" sz="1400" i="1" dirty="0"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kumimoji="0" lang="ko-KR" altLang="en-US" sz="1400" i="1" dirty="0" err="1">
                <a:latin typeface="산돌고딕 M" panose="020B0600000101010101" charset="-127"/>
                <a:ea typeface="산돌고딕 M" panose="020B0600000101010101" charset="-127"/>
              </a:rPr>
              <a:t>Tactics</a:t>
            </a:r>
            <a:r>
              <a:rPr kumimoji="0" lang="ko-KR" altLang="en-US" sz="1400" i="1" dirty="0"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kumimoji="0" lang="ko-KR" altLang="en-US" sz="1400" i="1" dirty="0" err="1">
                <a:latin typeface="산돌고딕 M" panose="020B0600000101010101" charset="-127"/>
                <a:ea typeface="산돌고딕 M" panose="020B0600000101010101" charset="-127"/>
              </a:rPr>
              <a:t>Reference</a:t>
            </a:r>
            <a:r>
              <a:rPr kumimoji="0" lang="ko-KR" altLang="en-US" sz="1400" i="1" dirty="0">
                <a:latin typeface="산돌고딕 M" panose="020B0600000101010101" charset="-127"/>
                <a:ea typeface="산돌고딕 M" panose="020B0600000101010101" charset="-127"/>
              </a:rPr>
              <a:t> </a:t>
            </a:r>
            <a:r>
              <a:rPr kumimoji="0" lang="ko-KR" altLang="en-US" sz="1400" i="1" dirty="0" err="1">
                <a:latin typeface="산돌고딕 M" panose="020B0600000101010101" charset="-127"/>
                <a:ea typeface="산돌고딕 M" panose="020B0600000101010101" charset="-127"/>
              </a:rPr>
              <a:t>Guide</a:t>
            </a:r>
            <a:r>
              <a:rPr kumimoji="0" lang="ko-KR" altLang="en-US" sz="1400" i="1" dirty="0">
                <a:latin typeface="산돌고딕 M" panose="020B0600000101010101" charset="-127"/>
                <a:ea typeface="산돌고딕 M" panose="020B0600000101010101" charset="-127"/>
              </a:rPr>
              <a:t>, 1995, pp15-18.</a:t>
            </a:r>
            <a:r>
              <a:rPr kumimoji="0" lang="en-US" altLang="ko-KR" sz="1400" i="1" dirty="0">
                <a:latin typeface="산돌고딕 M" panose="020B0600000101010101" charset="-127"/>
                <a:ea typeface="산돌고딕 M" panose="020B0600000101010101" charset="-127"/>
              </a:rPr>
              <a:t>) </a:t>
            </a:r>
          </a:p>
          <a:p>
            <a:pPr marL="0" indent="0">
              <a:lnSpc>
                <a:spcPct val="50000"/>
              </a:lnSpc>
              <a:buNone/>
            </a:pPr>
            <a:endParaRPr lang="en-US" altLang="ko-KR" sz="1400" i="1" dirty="0">
              <a:latin typeface="산돌고딕 M" panose="020B0600000101010101" charset="-127"/>
              <a:ea typeface="산돌고딕 M" panose="020B0600000101010101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sz="1400" i="1" dirty="0">
                <a:latin typeface="산돌고딕 M" panose="020B0600000101010101" charset="-127"/>
                <a:ea typeface="산돌고딕 M" panose="020B0600000101010101" charset="-127"/>
              </a:rPr>
              <a:t>(</a:t>
            </a:r>
            <a:r>
              <a:rPr lang="pl-PL" altLang="ko-KR" sz="1400" i="1" dirty="0">
                <a:latin typeface="산돌고딕 M" panose="020B0600000101010101" charset="-127"/>
                <a:ea typeface="산돌고딕 M" panose="020B0600000101010101" charset="-127"/>
              </a:rPr>
              <a:t>Taehee Kim</a:t>
            </a:r>
            <a:r>
              <a:rPr lang="en-US" altLang="ko-KR" sz="1400" i="1" dirty="0">
                <a:latin typeface="산돌고딕 M" panose="020B0600000101010101" charset="-127"/>
                <a:ea typeface="산돌고딕 M" panose="020B0600000101010101" charset="-127"/>
              </a:rPr>
              <a:t>, </a:t>
            </a:r>
            <a:r>
              <a:rPr lang="pl-PL" altLang="ko-KR" sz="1400" i="1" dirty="0">
                <a:latin typeface="산돌고딕 M" panose="020B0600000101010101" charset="-127"/>
                <a:ea typeface="산돌고딕 M" panose="020B0600000101010101" charset="-127"/>
              </a:rPr>
              <a:t>Jinmu Choi</a:t>
            </a:r>
            <a:r>
              <a:rPr lang="en-US" altLang="ko-KR" sz="1400" i="1" dirty="0">
                <a:latin typeface="산돌고딕 M" panose="020B0600000101010101" charset="-127"/>
                <a:ea typeface="산돌고딕 M" panose="020B0600000101010101" charset="-127"/>
              </a:rPr>
              <a:t>, 2020. The Method of Linking Fire Survey Data with Satellite Image-based Fire Data,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sz="1400" i="1" dirty="0">
                <a:latin typeface="산돌고딕 M" panose="020B0600000101010101" charset="-127"/>
                <a:ea typeface="산돌고딕 M" panose="020B0600000101010101" charset="-127"/>
              </a:rPr>
              <a:t>Korean Journal of Remote Sensing, pp1132)</a:t>
            </a:r>
            <a:endParaRPr lang="en-US" altLang="ko-KR" sz="1400" b="1" dirty="0">
              <a:latin typeface="산돌고딕 M" panose="020B0600000101010101" charset="-127"/>
              <a:ea typeface="산돌고딕 M" panose="020B0600000101010101" charset="-127"/>
            </a:endParaRPr>
          </a:p>
          <a:p>
            <a:pPr marL="0" indent="0">
              <a:lnSpc>
                <a:spcPct val="50000"/>
              </a:lnSpc>
              <a:buNone/>
            </a:pPr>
            <a:endParaRPr kumimoji="0" lang="en-US" altLang="ko-KR" sz="1400" i="1" dirty="0">
              <a:latin typeface="산돌고딕 M" panose="020B0600000101010101" charset="-127"/>
              <a:ea typeface="산돌고딕 M" panose="020B0600000101010101" charset="-127"/>
            </a:endParaRPr>
          </a:p>
        </p:txBody>
      </p:sp>
      <p:sp>
        <p:nvSpPr>
          <p:cNvPr id="312" name="Rectangle 1860">
            <a:extLst>
              <a:ext uri="{FF2B5EF4-FFF2-40B4-BE49-F238E27FC236}">
                <a16:creationId xmlns:a16="http://schemas.microsoft.com/office/drawing/2014/main" id="{B4EFBA83-969E-37D3-3876-61233669EC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3268" y="26449010"/>
            <a:ext cx="13206412" cy="15118322"/>
          </a:xfrm>
          <a:prstGeom prst="rect">
            <a:avLst/>
          </a:prstGeom>
          <a:noFill/>
          <a:ln w="9525">
            <a:solidFill>
              <a:srgbClr val="D60093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313" name="Rectangle 1860">
            <a:extLst>
              <a:ext uri="{FF2B5EF4-FFF2-40B4-BE49-F238E27FC236}">
                <a16:creationId xmlns:a16="http://schemas.microsoft.com/office/drawing/2014/main" id="{55B2CE24-EFF0-0216-F31C-1DBA6F7180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687" y="21797197"/>
            <a:ext cx="13206412" cy="4342131"/>
          </a:xfrm>
          <a:prstGeom prst="rect">
            <a:avLst/>
          </a:prstGeom>
          <a:noFill/>
          <a:ln w="9525">
            <a:solidFill>
              <a:srgbClr val="D60093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cxnSp>
        <p:nvCxnSpPr>
          <p:cNvPr id="3144" name="직선 화살표 연결선 3143">
            <a:extLst>
              <a:ext uri="{FF2B5EF4-FFF2-40B4-BE49-F238E27FC236}">
                <a16:creationId xmlns:a16="http://schemas.microsoft.com/office/drawing/2014/main" id="{341BFA30-4BAA-21C4-057E-AA1D96262D7E}"/>
              </a:ext>
            </a:extLst>
          </p:cNvPr>
          <p:cNvCxnSpPr>
            <a:cxnSpLocks/>
            <a:stCxn id="367" idx="3"/>
            <a:endCxn id="364" idx="1"/>
          </p:cNvCxnSpPr>
          <p:nvPr/>
        </p:nvCxnSpPr>
        <p:spPr bwMode="auto">
          <a:xfrm>
            <a:off x="5145128" y="32090220"/>
            <a:ext cx="666736" cy="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47" name="직선 화살표 연결선 3146">
            <a:extLst>
              <a:ext uri="{FF2B5EF4-FFF2-40B4-BE49-F238E27FC236}">
                <a16:creationId xmlns:a16="http://schemas.microsoft.com/office/drawing/2014/main" id="{3E76AB3C-A113-2595-40AE-67706A7744ED}"/>
              </a:ext>
            </a:extLst>
          </p:cNvPr>
          <p:cNvCxnSpPr>
            <a:cxnSpLocks/>
            <a:stCxn id="364" idx="3"/>
            <a:endCxn id="361" idx="1"/>
          </p:cNvCxnSpPr>
          <p:nvPr/>
        </p:nvCxnSpPr>
        <p:spPr bwMode="auto">
          <a:xfrm>
            <a:off x="9661592" y="32090223"/>
            <a:ext cx="66673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3159" name="그룹 3158">
            <a:extLst>
              <a:ext uri="{FF2B5EF4-FFF2-40B4-BE49-F238E27FC236}">
                <a16:creationId xmlns:a16="http://schemas.microsoft.com/office/drawing/2014/main" id="{5AECC0D8-A64F-5621-072A-CB71682ED3D4}"/>
              </a:ext>
            </a:extLst>
          </p:cNvPr>
          <p:cNvGrpSpPr/>
          <p:nvPr/>
        </p:nvGrpSpPr>
        <p:grpSpPr>
          <a:xfrm>
            <a:off x="10328328" y="28371579"/>
            <a:ext cx="3866094" cy="6972747"/>
            <a:chOff x="10546832" y="26871038"/>
            <a:chExt cx="3429086" cy="6972747"/>
          </a:xfrm>
        </p:grpSpPr>
        <p:grpSp>
          <p:nvGrpSpPr>
            <p:cNvPr id="3142" name="그룹 3141">
              <a:extLst>
                <a:ext uri="{FF2B5EF4-FFF2-40B4-BE49-F238E27FC236}">
                  <a16:creationId xmlns:a16="http://schemas.microsoft.com/office/drawing/2014/main" id="{7C19A44D-4C6A-BBB7-E975-1E628F68D15D}"/>
                </a:ext>
              </a:extLst>
            </p:cNvPr>
            <p:cNvGrpSpPr/>
            <p:nvPr/>
          </p:nvGrpSpPr>
          <p:grpSpPr>
            <a:xfrm>
              <a:off x="10546832" y="26871038"/>
              <a:ext cx="3429086" cy="6972747"/>
              <a:chOff x="10856484" y="26510169"/>
              <a:chExt cx="3429086" cy="6972747"/>
            </a:xfrm>
          </p:grpSpPr>
          <p:grpSp>
            <p:nvGrpSpPr>
              <p:cNvPr id="3136" name="그룹 3135">
                <a:extLst>
                  <a:ext uri="{FF2B5EF4-FFF2-40B4-BE49-F238E27FC236}">
                    <a16:creationId xmlns:a16="http://schemas.microsoft.com/office/drawing/2014/main" id="{3EEC5F21-8228-71AF-4581-39C0072CE1AB}"/>
                  </a:ext>
                </a:extLst>
              </p:cNvPr>
              <p:cNvGrpSpPr/>
              <p:nvPr/>
            </p:nvGrpSpPr>
            <p:grpSpPr>
              <a:xfrm>
                <a:off x="10856484" y="26510169"/>
                <a:ext cx="3429086" cy="6972747"/>
                <a:chOff x="10304536" y="24342135"/>
                <a:chExt cx="3746735" cy="8281408"/>
              </a:xfrm>
            </p:grpSpPr>
            <p:sp>
              <p:nvSpPr>
                <p:cNvPr id="361" name="직사각형 360">
                  <a:extLst>
                    <a:ext uri="{FF2B5EF4-FFF2-40B4-BE49-F238E27FC236}">
                      <a16:creationId xmlns:a16="http://schemas.microsoft.com/office/drawing/2014/main" id="{B779CA2C-689A-8A13-E11E-DE708AAEC172}"/>
                    </a:ext>
                  </a:extLst>
                </p:cNvPr>
                <p:cNvSpPr/>
                <p:nvPr/>
              </p:nvSpPr>
              <p:spPr>
                <a:xfrm>
                  <a:off x="10304536" y="24893861"/>
                  <a:ext cx="3730874" cy="772968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/>
                    </a:gs>
                  </a:gsLst>
                  <a:lin ang="16200000" scaled="1"/>
                  <a:tileRect/>
                </a:gradFill>
                <a:ln w="9525">
                  <a:solidFill>
                    <a:schemeClr val="bg1">
                      <a:lumMod val="65000"/>
                    </a:schemeClr>
                  </a:solidFill>
                </a:ln>
                <a:effectLst>
                  <a:outerShdw dist="12700" dir="5400000" algn="t" rotWithShape="0">
                    <a:schemeClr val="bg1">
                      <a:lumMod val="7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tIns="36000" rIns="36000" bIns="36000" anchor="t"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/>
                <a:p>
                  <a:pPr lvl="0" algn="ctr" defTabSz="914400" latinLnBrk="0">
                    <a:buClr>
                      <a:srgbClr val="FF0000"/>
                    </a:buClr>
                  </a:pPr>
                  <a:endParaRPr lang="ko-KR" altLang="en-US" sz="1000" b="1" spc="-78" dirty="0">
                    <a:ln w="3175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362" name="양쪽 모서리가 둥근 사각형 15">
                  <a:extLst>
                    <a:ext uri="{FF2B5EF4-FFF2-40B4-BE49-F238E27FC236}">
                      <a16:creationId xmlns:a16="http://schemas.microsoft.com/office/drawing/2014/main" id="{B80070BD-C0AB-D348-F7D6-2468147BA526}"/>
                    </a:ext>
                  </a:extLst>
                </p:cNvPr>
                <p:cNvSpPr/>
                <p:nvPr/>
              </p:nvSpPr>
              <p:spPr>
                <a:xfrm>
                  <a:off x="10305733" y="24342135"/>
                  <a:ext cx="3745538" cy="582613"/>
                </a:xfrm>
                <a:prstGeom prst="round2SameRect">
                  <a:avLst>
                    <a:gd name="adj1" fmla="val 20355"/>
                    <a:gd name="adj2" fmla="val 0"/>
                  </a:avLst>
                </a:prstGeom>
                <a:gradFill>
                  <a:gsLst>
                    <a:gs pos="6000">
                      <a:srgbClr val="22456D"/>
                    </a:gs>
                    <a:gs pos="40000">
                      <a:srgbClr val="0A2C51"/>
                    </a:gs>
                  </a:gsLst>
                  <a:lin ang="4800000" scaled="0"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400" fontAlgn="base" latinLnBrk="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ko-KR" altLang="en-US" b="1" spc="300" dirty="0">
                      <a:ln w="3175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bg1"/>
                      </a:solidFill>
                      <a:latin typeface="산돌고딕 M" panose="020B0600000101010101" charset="-127"/>
                      <a:ea typeface="산돌고딕 M" panose="020B0600000101010101" charset="-127"/>
                    </a:rPr>
                    <a:t>클러스터링 결과</a:t>
                  </a:r>
                </a:p>
              </p:txBody>
            </p:sp>
          </p:grpSp>
          <p:sp>
            <p:nvSpPr>
              <p:cNvPr id="297" name="TextBox 296">
                <a:extLst>
                  <a:ext uri="{FF2B5EF4-FFF2-40B4-BE49-F238E27FC236}">
                    <a16:creationId xmlns:a16="http://schemas.microsoft.com/office/drawing/2014/main" id="{A5A0853B-6A4A-261D-8B81-56FA6C164463}"/>
                  </a:ext>
                </a:extLst>
              </p:cNvPr>
              <p:cNvSpPr txBox="1"/>
              <p:nvPr/>
            </p:nvSpPr>
            <p:spPr>
              <a:xfrm>
                <a:off x="11112559" y="27252893"/>
                <a:ext cx="2916938" cy="769441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kumimoji="1" lang="ko-KR" alt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산돌고딕 M" charset="-127"/>
                    <a:ea typeface="산돌고딕 M" charset="-127"/>
                  </a:rPr>
                  <a:t> </a:t>
                </a:r>
                <a:r>
                  <a:rPr lang="ko-KR" altLang="en-US" sz="2200" dirty="0">
                    <a:solidFill>
                      <a:srgbClr val="000000"/>
                    </a:solidFill>
                    <a:latin typeface="산돌고딕 M" charset="-127"/>
                    <a:ea typeface="산돌고딕 M" charset="-127"/>
                  </a:rPr>
                  <a:t>노이즈 제거</a:t>
                </a:r>
                <a:endParaRPr kumimoji="1" lang="en-US" altLang="ko-KR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산돌고딕 M" charset="-127"/>
                  <a:ea typeface="산돌고딕 M" charset="-127"/>
                </a:endParaRPr>
              </a:p>
              <a:p>
                <a:pPr algn="ctr"/>
                <a:r>
                  <a:rPr kumimoji="1" lang="en-US" altLang="ko-KR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산돌고딕 M" charset="-127"/>
                    <a:ea typeface="산돌고딕 M" charset="-127"/>
                  </a:rPr>
                  <a:t>3ha </a:t>
                </a:r>
                <a:r>
                  <a:rPr kumimoji="1" lang="ko-KR" alt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산돌고딕 M" charset="-127"/>
                    <a:ea typeface="산돌고딕 M" charset="-127"/>
                  </a:rPr>
                  <a:t>이상의 산불을 추출</a:t>
                </a:r>
                <a:endParaRPr lang="ko-KR" altLang="en-US" sz="2200" dirty="0"/>
              </a:p>
            </p:txBody>
          </p:sp>
        </p:grpSp>
        <p:sp>
          <p:nvSpPr>
            <p:cNvPr id="278" name="타원 277">
              <a:extLst>
                <a:ext uri="{FF2B5EF4-FFF2-40B4-BE49-F238E27FC236}">
                  <a16:creationId xmlns:a16="http://schemas.microsoft.com/office/drawing/2014/main" id="{123926CA-CC95-4CBF-8501-295431E4781E}"/>
                </a:ext>
              </a:extLst>
            </p:cNvPr>
            <p:cNvSpPr/>
            <p:nvPr/>
          </p:nvSpPr>
          <p:spPr>
            <a:xfrm>
              <a:off x="13196667" y="30684244"/>
              <a:ext cx="449710" cy="54395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0BBC1FD-0E50-4277-B54E-013BE682E146}"/>
                </a:ext>
              </a:extLst>
            </p:cNvPr>
            <p:cNvPicPr>
              <a:picLocks/>
            </p:cNvPicPr>
            <p:nvPr/>
          </p:nvPicPr>
          <p:blipFill rotWithShape="1">
            <a:blip r:embed="rId1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92" t="12059" r="26183" b="6253"/>
            <a:stretch/>
          </p:blipFill>
          <p:spPr>
            <a:xfrm>
              <a:off x="10787935" y="28713293"/>
              <a:ext cx="2960057" cy="4640779"/>
            </a:xfrm>
            <a:prstGeom prst="rect">
              <a:avLst/>
            </a:prstGeom>
          </p:spPr>
        </p:pic>
      </p:grpSp>
      <p:grpSp>
        <p:nvGrpSpPr>
          <p:cNvPr id="3158" name="그룹 3157">
            <a:extLst>
              <a:ext uri="{FF2B5EF4-FFF2-40B4-BE49-F238E27FC236}">
                <a16:creationId xmlns:a16="http://schemas.microsoft.com/office/drawing/2014/main" id="{6881DA3E-DB93-BA69-39DF-35785AFC7EB9}"/>
              </a:ext>
            </a:extLst>
          </p:cNvPr>
          <p:cNvGrpSpPr/>
          <p:nvPr/>
        </p:nvGrpSpPr>
        <p:grpSpPr>
          <a:xfrm>
            <a:off x="5811864" y="28371578"/>
            <a:ext cx="3866094" cy="6972750"/>
            <a:chOff x="5949013" y="26871037"/>
            <a:chExt cx="3429086" cy="6972750"/>
          </a:xfrm>
        </p:grpSpPr>
        <p:grpSp>
          <p:nvGrpSpPr>
            <p:cNvPr id="3139" name="그룹 3138">
              <a:extLst>
                <a:ext uri="{FF2B5EF4-FFF2-40B4-BE49-F238E27FC236}">
                  <a16:creationId xmlns:a16="http://schemas.microsoft.com/office/drawing/2014/main" id="{55ADDD42-AF6E-07D6-437A-6C6D24F967D8}"/>
                </a:ext>
              </a:extLst>
            </p:cNvPr>
            <p:cNvGrpSpPr/>
            <p:nvPr/>
          </p:nvGrpSpPr>
          <p:grpSpPr>
            <a:xfrm>
              <a:off x="5949013" y="26871037"/>
              <a:ext cx="3429086" cy="6972750"/>
              <a:chOff x="6258665" y="26510168"/>
              <a:chExt cx="3429086" cy="6972750"/>
            </a:xfrm>
          </p:grpSpPr>
          <p:grpSp>
            <p:nvGrpSpPr>
              <p:cNvPr id="363" name="그룹 362">
                <a:extLst>
                  <a:ext uri="{FF2B5EF4-FFF2-40B4-BE49-F238E27FC236}">
                    <a16:creationId xmlns:a16="http://schemas.microsoft.com/office/drawing/2014/main" id="{A7BA14B5-FC2B-E260-D9D6-53C525B476A6}"/>
                  </a:ext>
                </a:extLst>
              </p:cNvPr>
              <p:cNvGrpSpPr/>
              <p:nvPr/>
            </p:nvGrpSpPr>
            <p:grpSpPr>
              <a:xfrm>
                <a:off x="6258665" y="26510168"/>
                <a:ext cx="3429086" cy="6972750"/>
                <a:chOff x="10304536" y="24342135"/>
                <a:chExt cx="3746735" cy="8281412"/>
              </a:xfrm>
            </p:grpSpPr>
            <p:sp>
              <p:nvSpPr>
                <p:cNvPr id="364" name="직사각형 363">
                  <a:extLst>
                    <a:ext uri="{FF2B5EF4-FFF2-40B4-BE49-F238E27FC236}">
                      <a16:creationId xmlns:a16="http://schemas.microsoft.com/office/drawing/2014/main" id="{9F6C3DE6-2991-643E-BBA7-C9D4A052484E}"/>
                    </a:ext>
                  </a:extLst>
                </p:cNvPr>
                <p:cNvSpPr/>
                <p:nvPr/>
              </p:nvSpPr>
              <p:spPr>
                <a:xfrm>
                  <a:off x="10304536" y="24893860"/>
                  <a:ext cx="3730874" cy="7729687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/>
                    </a:gs>
                  </a:gsLst>
                  <a:lin ang="16200000" scaled="1"/>
                  <a:tileRect/>
                </a:gradFill>
                <a:ln w="9525">
                  <a:solidFill>
                    <a:schemeClr val="bg1">
                      <a:lumMod val="65000"/>
                    </a:schemeClr>
                  </a:solidFill>
                </a:ln>
                <a:effectLst>
                  <a:outerShdw dist="12700" dir="5400000" algn="t" rotWithShape="0">
                    <a:schemeClr val="bg1">
                      <a:lumMod val="7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tIns="36000" rIns="36000" bIns="36000" anchor="t"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/>
                <a:p>
                  <a:pPr lvl="0" algn="ctr" defTabSz="914400" latinLnBrk="0">
                    <a:buClr>
                      <a:srgbClr val="FF0000"/>
                    </a:buClr>
                  </a:pPr>
                  <a:endParaRPr lang="ko-KR" altLang="en-US" sz="1000" b="1" spc="-78" dirty="0">
                    <a:ln w="3175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365" name="양쪽 모서리가 둥근 사각형 15">
                  <a:extLst>
                    <a:ext uri="{FF2B5EF4-FFF2-40B4-BE49-F238E27FC236}">
                      <a16:creationId xmlns:a16="http://schemas.microsoft.com/office/drawing/2014/main" id="{BE764B10-BABD-1B6C-F5F3-51BE70895D76}"/>
                    </a:ext>
                  </a:extLst>
                </p:cNvPr>
                <p:cNvSpPr/>
                <p:nvPr/>
              </p:nvSpPr>
              <p:spPr>
                <a:xfrm>
                  <a:off x="10305733" y="24342135"/>
                  <a:ext cx="3745538" cy="582613"/>
                </a:xfrm>
                <a:prstGeom prst="round2SameRect">
                  <a:avLst>
                    <a:gd name="adj1" fmla="val 20355"/>
                    <a:gd name="adj2" fmla="val 0"/>
                  </a:avLst>
                </a:prstGeom>
                <a:gradFill>
                  <a:gsLst>
                    <a:gs pos="6000">
                      <a:srgbClr val="22456D"/>
                    </a:gs>
                    <a:gs pos="40000">
                      <a:srgbClr val="0A2C51"/>
                    </a:gs>
                  </a:gsLst>
                  <a:lin ang="4800000" scaled="0"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400" fontAlgn="base" latinLnBrk="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ko-KR" altLang="en-US" b="1" spc="300" dirty="0">
                      <a:ln w="3175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bg1"/>
                      </a:solidFill>
                      <a:latin typeface="산돌고딕 M" panose="020B0600000101010101" charset="-127"/>
                      <a:ea typeface="산돌고딕 M" panose="020B0600000101010101" charset="-127"/>
                    </a:rPr>
                    <a:t>임상도 필터링</a:t>
                  </a:r>
                </a:p>
              </p:txBody>
            </p:sp>
          </p:grpSp>
          <p:sp>
            <p:nvSpPr>
              <p:cNvPr id="293" name="TextBox 292">
                <a:extLst>
                  <a:ext uri="{FF2B5EF4-FFF2-40B4-BE49-F238E27FC236}">
                    <a16:creationId xmlns:a16="http://schemas.microsoft.com/office/drawing/2014/main" id="{33A5F86C-3A33-73E2-2B5C-0BA2F720F906}"/>
                  </a:ext>
                </a:extLst>
              </p:cNvPr>
              <p:cNvSpPr txBox="1"/>
              <p:nvPr/>
            </p:nvSpPr>
            <p:spPr>
              <a:xfrm>
                <a:off x="6492435" y="27252893"/>
                <a:ext cx="2961546" cy="769441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2200" dirty="0">
                    <a:solidFill>
                      <a:srgbClr val="000000"/>
                    </a:solidFill>
                    <a:latin typeface="산돌고딕 M" charset="-127"/>
                    <a:ea typeface="산돌고딕 M" charset="-127"/>
                  </a:rPr>
                  <a:t>5</a:t>
                </a:r>
                <a:r>
                  <a:rPr lang="ko-KR" altLang="en-US" sz="2200" dirty="0">
                    <a:solidFill>
                      <a:srgbClr val="000000"/>
                    </a:solidFill>
                    <a:latin typeface="산돌고딕 M" charset="-127"/>
                    <a:ea typeface="산돌고딕 M" charset="-127"/>
                  </a:rPr>
                  <a:t>개의 산불 추출</a:t>
                </a:r>
                <a:endParaRPr kumimoji="1" lang="en-US" altLang="ko-KR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산돌고딕 M" charset="-127"/>
                  <a:ea typeface="산돌고딕 M" charset="-127"/>
                </a:endParaRPr>
              </a:p>
              <a:p>
                <a:pPr marL="0" marR="0" lvl="0" indent="0" algn="ctr" defTabSz="914400" rtl="0" eaLnBrk="1" fontAlgn="base" latinLnBrk="0" hangingPunct="1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2200" dirty="0">
                    <a:solidFill>
                      <a:srgbClr val="000000"/>
                    </a:solidFill>
                    <a:latin typeface="산돌고딕 M" charset="-127"/>
                    <a:ea typeface="산돌고딕 M" charset="-127"/>
                  </a:rPr>
                  <a:t>잔류 노이즈 존재</a:t>
                </a:r>
                <a:endParaRPr kumimoji="1" lang="en-US" altLang="ko-KR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산돌고딕 M" charset="-127"/>
                  <a:ea typeface="산돌고딕 M" charset="-127"/>
                </a:endParaRPr>
              </a:p>
            </p:txBody>
          </p:sp>
        </p:grp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E645A95-58AA-492A-B4BC-D19C220B6C92}"/>
                </a:ext>
              </a:extLst>
            </p:cNvPr>
            <p:cNvPicPr>
              <a:picLocks/>
            </p:cNvPicPr>
            <p:nvPr/>
          </p:nvPicPr>
          <p:blipFill rotWithShape="1">
            <a:blip r:embed="rId1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75" t="11517" r="22146" b="6083"/>
            <a:stretch/>
          </p:blipFill>
          <p:spPr>
            <a:xfrm>
              <a:off x="6031551" y="28677117"/>
              <a:ext cx="3274151" cy="4672536"/>
            </a:xfrm>
            <a:prstGeom prst="rect">
              <a:avLst/>
            </a:prstGeom>
          </p:spPr>
        </p:pic>
      </p:grpSp>
      <p:grpSp>
        <p:nvGrpSpPr>
          <p:cNvPr id="3157" name="그룹 3156">
            <a:extLst>
              <a:ext uri="{FF2B5EF4-FFF2-40B4-BE49-F238E27FC236}">
                <a16:creationId xmlns:a16="http://schemas.microsoft.com/office/drawing/2014/main" id="{03527342-92A5-D204-D6B7-D35803195A92}"/>
              </a:ext>
            </a:extLst>
          </p:cNvPr>
          <p:cNvGrpSpPr/>
          <p:nvPr/>
        </p:nvGrpSpPr>
        <p:grpSpPr>
          <a:xfrm>
            <a:off x="1295400" y="28371576"/>
            <a:ext cx="3866094" cy="6972749"/>
            <a:chOff x="1513904" y="26871035"/>
            <a:chExt cx="3429086" cy="6972749"/>
          </a:xfrm>
        </p:grpSpPr>
        <p:grpSp>
          <p:nvGrpSpPr>
            <p:cNvPr id="3140" name="그룹 3139">
              <a:extLst>
                <a:ext uri="{FF2B5EF4-FFF2-40B4-BE49-F238E27FC236}">
                  <a16:creationId xmlns:a16="http://schemas.microsoft.com/office/drawing/2014/main" id="{C53E69E0-BA85-91F8-84C6-E66E6C3156E9}"/>
                </a:ext>
              </a:extLst>
            </p:cNvPr>
            <p:cNvGrpSpPr/>
            <p:nvPr/>
          </p:nvGrpSpPr>
          <p:grpSpPr>
            <a:xfrm>
              <a:off x="1513904" y="26871035"/>
              <a:ext cx="3429086" cy="6972749"/>
              <a:chOff x="1823556" y="26510166"/>
              <a:chExt cx="3429086" cy="6972749"/>
            </a:xfrm>
          </p:grpSpPr>
          <p:sp>
            <p:nvSpPr>
              <p:cNvPr id="367" name="직사각형 366">
                <a:extLst>
                  <a:ext uri="{FF2B5EF4-FFF2-40B4-BE49-F238E27FC236}">
                    <a16:creationId xmlns:a16="http://schemas.microsoft.com/office/drawing/2014/main" id="{14A24993-2680-5A3D-9686-05B17EEFD488}"/>
                  </a:ext>
                </a:extLst>
              </p:cNvPr>
              <p:cNvSpPr/>
              <p:nvPr/>
            </p:nvSpPr>
            <p:spPr>
              <a:xfrm>
                <a:off x="1823556" y="26974704"/>
                <a:ext cx="3414570" cy="6508211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6200000" scaled="1"/>
                <a:tileRect/>
              </a:gradFill>
              <a:ln w="9525">
                <a:solidFill>
                  <a:schemeClr val="bg1">
                    <a:lumMod val="65000"/>
                  </a:schemeClr>
                </a:solidFill>
              </a:ln>
              <a:effectLst>
                <a:outerShdw dist="12700" dir="5400000" algn="t" rotWithShape="0">
                  <a:schemeClr val="bg1">
                    <a:lumMod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anchor="t"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lvl="0" algn="ctr" defTabSz="914400" latinLnBrk="0">
                  <a:buClr>
                    <a:srgbClr val="FF0000"/>
                  </a:buClr>
                </a:pPr>
                <a:endParaRPr lang="ko-KR" altLang="en-US" sz="1000" b="1" spc="-78" dirty="0">
                  <a:ln w="3175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68" name="양쪽 모서리가 둥근 사각형 15">
                <a:extLst>
                  <a:ext uri="{FF2B5EF4-FFF2-40B4-BE49-F238E27FC236}">
                    <a16:creationId xmlns:a16="http://schemas.microsoft.com/office/drawing/2014/main" id="{1C3A8808-111D-BDF5-CB52-38F7A660564E}"/>
                  </a:ext>
                </a:extLst>
              </p:cNvPr>
              <p:cNvSpPr/>
              <p:nvPr/>
            </p:nvSpPr>
            <p:spPr>
              <a:xfrm>
                <a:off x="1824652" y="26510166"/>
                <a:ext cx="3427990" cy="490546"/>
              </a:xfrm>
              <a:prstGeom prst="round2SameRect">
                <a:avLst>
                  <a:gd name="adj1" fmla="val 20355"/>
                  <a:gd name="adj2" fmla="val 0"/>
                </a:avLst>
              </a:prstGeom>
              <a:gradFill>
                <a:gsLst>
                  <a:gs pos="6000">
                    <a:srgbClr val="22456D"/>
                  </a:gs>
                  <a:gs pos="40000">
                    <a:srgbClr val="0A2C51"/>
                  </a:gs>
                </a:gsLst>
                <a:lin ang="48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400" fontAlgn="base" latinLnBrk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ko-KR" altLang="en-US" b="1" spc="300" dirty="0">
                    <a:ln w="3175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bg1"/>
                    </a:solidFill>
                    <a:latin typeface="산돌고딕 M" panose="020B0600000101010101" charset="-127"/>
                    <a:ea typeface="산돌고딕 M" panose="020B0600000101010101" charset="-127"/>
                  </a:rPr>
                  <a:t>원본 데이터</a:t>
                </a:r>
              </a:p>
            </p:txBody>
          </p:sp>
          <p:sp>
            <p:nvSpPr>
              <p:cNvPr id="289" name="TextBox 288">
                <a:extLst>
                  <a:ext uri="{FF2B5EF4-FFF2-40B4-BE49-F238E27FC236}">
                    <a16:creationId xmlns:a16="http://schemas.microsoft.com/office/drawing/2014/main" id="{9F26F9E6-1003-227D-DA3C-F3069F58CF7E}"/>
                  </a:ext>
                </a:extLst>
              </p:cNvPr>
              <p:cNvSpPr txBox="1"/>
              <p:nvPr/>
            </p:nvSpPr>
            <p:spPr>
              <a:xfrm>
                <a:off x="1851923" y="27228270"/>
                <a:ext cx="3372354" cy="794064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ko-KR" alt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산돌고딕 M" charset="-127"/>
                    <a:ea typeface="산돌고딕 M" charset="-127"/>
                  </a:rPr>
                  <a:t>공장 및 발전소 등으로 </a:t>
                </a:r>
                <a:endParaRPr kumimoji="1" lang="en-US" altLang="ko-KR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산돌고딕 M" charset="-127"/>
                  <a:ea typeface="산돌고딕 M" charset="-127"/>
                </a:endParaRPr>
              </a:p>
              <a:p>
                <a:pPr marL="0" marR="0" lvl="0" indent="0" algn="ctr" defTabSz="914400" rtl="0" eaLnBrk="1" fontAlgn="base" latinLnBrk="0" hangingPunct="1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ko-KR" alt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산돌고딕 M" charset="-127"/>
                    <a:ea typeface="산돌고딕 M" charset="-127"/>
                  </a:rPr>
                  <a:t>확인된 데이터가 다수 포함</a:t>
                </a:r>
                <a:endParaRPr kumimoji="1" lang="en-US" altLang="ko-KR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산돌고딕 M" charset="-127"/>
                  <a:ea typeface="산돌고딕 M" charset="-127"/>
                </a:endParaRPr>
              </a:p>
            </p:txBody>
          </p:sp>
        </p:grpSp>
        <p:pic>
          <p:nvPicPr>
            <p:cNvPr id="369" name="그림 368">
              <a:extLst>
                <a:ext uri="{FF2B5EF4-FFF2-40B4-BE49-F238E27FC236}">
                  <a16:creationId xmlns:a16="http://schemas.microsoft.com/office/drawing/2014/main" id="{F8F97A75-BA05-60FC-977E-857A054CD0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73" t="11688" r="24392" b="6069"/>
            <a:stretch/>
          </p:blipFill>
          <p:spPr>
            <a:xfrm>
              <a:off x="1630649" y="28687288"/>
              <a:ext cx="3111016" cy="4662366"/>
            </a:xfrm>
            <a:prstGeom prst="rect">
              <a:avLst/>
            </a:prstGeom>
          </p:spPr>
        </p:pic>
      </p:grpSp>
      <p:sp>
        <p:nvSpPr>
          <p:cNvPr id="274" name="TextBox 273">
            <a:extLst>
              <a:ext uri="{FF2B5EF4-FFF2-40B4-BE49-F238E27FC236}">
                <a16:creationId xmlns:a16="http://schemas.microsoft.com/office/drawing/2014/main" id="{A77EE94F-CCC5-4B7E-AEB0-F861A811F3FD}"/>
              </a:ext>
            </a:extLst>
          </p:cNvPr>
          <p:cNvSpPr txBox="1"/>
          <p:nvPr/>
        </p:nvSpPr>
        <p:spPr>
          <a:xfrm>
            <a:off x="827677" y="34923710"/>
            <a:ext cx="4770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&lt;Fig1. SUOMI VIIRS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Raw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Scatter Plot&gt;</a:t>
            </a:r>
            <a:endParaRPr lang="ko-KR" altLang="en-US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9153C938-9BD9-44DD-9527-B94CDCF9BF71}"/>
              </a:ext>
            </a:extLst>
          </p:cNvPr>
          <p:cNvSpPr txBox="1"/>
          <p:nvPr/>
        </p:nvSpPr>
        <p:spPr>
          <a:xfrm>
            <a:off x="5266742" y="34923710"/>
            <a:ext cx="4770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&lt;Fig2. Data Joined with Forest Form Map&gt;</a:t>
            </a:r>
            <a:endParaRPr lang="ko-KR" altLang="en-US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0CFFC6DB-FD6D-4529-BC6A-37B9B768EE8E}"/>
              </a:ext>
            </a:extLst>
          </p:cNvPr>
          <p:cNvSpPr txBox="1"/>
          <p:nvPr/>
        </p:nvSpPr>
        <p:spPr>
          <a:xfrm>
            <a:off x="9876368" y="34923710"/>
            <a:ext cx="4770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&lt;Fig3. Data Fitted with ML Model&gt;</a:t>
            </a:r>
            <a:endParaRPr lang="ko-KR" altLang="en-US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70" name="Text Box 212">
            <a:extLst>
              <a:ext uri="{FF2B5EF4-FFF2-40B4-BE49-F238E27FC236}">
                <a16:creationId xmlns:a16="http://schemas.microsoft.com/office/drawing/2014/main" id="{B8CFD5BB-13A0-D433-1A17-4E411C87D3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6221" y="13546964"/>
            <a:ext cx="10079999" cy="554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3000" b="1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연구 흐름도</a:t>
            </a:r>
            <a:endParaRPr lang="en-US" altLang="ko-KR" sz="3000" b="1" dirty="0">
              <a:solidFill>
                <a:srgbClr val="00206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78" name="Text Box 2021">
            <a:extLst>
              <a:ext uri="{FF2B5EF4-FFF2-40B4-BE49-F238E27FC236}">
                <a16:creationId xmlns:a16="http://schemas.microsoft.com/office/drawing/2014/main" id="{3602F469-B4AF-61CE-EDD7-E0C700BCA6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72174" y="10225560"/>
            <a:ext cx="12831077" cy="51347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latinLnBrk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ko-KR" sz="2400" b="1" dirty="0">
                <a:solidFill>
                  <a:srgbClr val="000000"/>
                </a:solidFill>
                <a:latin typeface="산돌고딕 M" charset="-127"/>
                <a:ea typeface="산돌고딕 M" charset="-127"/>
              </a:rPr>
              <a:t>Case 1</a:t>
            </a:r>
            <a:r>
              <a:rPr lang="en-US" altLang="ko-KR" sz="2300" dirty="0">
                <a:latin typeface="산돌고딕 M" charset="-127"/>
                <a:ea typeface="산돌고딕 M" charset="-127"/>
              </a:rPr>
              <a:t>    </a:t>
            </a:r>
            <a:endParaRPr lang="en-US" altLang="ko-KR" sz="2400" b="1" dirty="0">
              <a:solidFill>
                <a:srgbClr val="FF0000"/>
              </a:solidFill>
              <a:latin typeface="산돌고딕 M" charset="-127"/>
              <a:ea typeface="산돌고딕 M" charset="-127"/>
            </a:endParaRPr>
          </a:p>
        </p:txBody>
      </p:sp>
      <p:grpSp>
        <p:nvGrpSpPr>
          <p:cNvPr id="3163" name="그룹 3162">
            <a:extLst>
              <a:ext uri="{FF2B5EF4-FFF2-40B4-BE49-F238E27FC236}">
                <a16:creationId xmlns:a16="http://schemas.microsoft.com/office/drawing/2014/main" id="{2538959F-6DB8-D1C5-4622-B273B3BB7E2F}"/>
              </a:ext>
            </a:extLst>
          </p:cNvPr>
          <p:cNvGrpSpPr/>
          <p:nvPr/>
        </p:nvGrpSpPr>
        <p:grpSpPr>
          <a:xfrm>
            <a:off x="16777915" y="16092674"/>
            <a:ext cx="11953340" cy="4453815"/>
            <a:chOff x="16765782" y="14227690"/>
            <a:chExt cx="12189347" cy="4541752"/>
          </a:xfrm>
        </p:grpSpPr>
        <p:pic>
          <p:nvPicPr>
            <p:cNvPr id="208" name="그림 207">
              <a:extLst>
                <a:ext uri="{FF2B5EF4-FFF2-40B4-BE49-F238E27FC236}">
                  <a16:creationId xmlns:a16="http://schemas.microsoft.com/office/drawing/2014/main" id="{C9CFAF99-78E3-430D-A2CD-DBD34CC64E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 cstate="print">
              <a:alphaModFix/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507" t="32516" r="36740" b="25616"/>
            <a:stretch/>
          </p:blipFill>
          <p:spPr>
            <a:xfrm>
              <a:off x="25619312" y="14265079"/>
              <a:ext cx="3260607" cy="3860989"/>
            </a:xfrm>
            <a:prstGeom prst="rect">
              <a:avLst/>
            </a:prstGeom>
          </p:spPr>
        </p:pic>
        <p:pic>
          <p:nvPicPr>
            <p:cNvPr id="203" name="그림 202" descr="지도이(가) 표시된 사진&#10;&#10;자동 생성된 설명">
              <a:extLst>
                <a:ext uri="{FF2B5EF4-FFF2-40B4-BE49-F238E27FC236}">
                  <a16:creationId xmlns:a16="http://schemas.microsoft.com/office/drawing/2014/main" id="{F44AD78C-9E2F-4258-81A2-F74E627D81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16" t="8427" r="26184" b="744"/>
            <a:stretch/>
          </p:blipFill>
          <p:spPr>
            <a:xfrm>
              <a:off x="25630813" y="14278069"/>
              <a:ext cx="3260607" cy="3860989"/>
            </a:xfrm>
            <a:prstGeom prst="rect">
              <a:avLst/>
            </a:prstGeom>
          </p:spPr>
        </p:pic>
        <p:sp>
          <p:nvSpPr>
            <p:cNvPr id="182" name="Text Box 212">
              <a:extLst>
                <a:ext uri="{FF2B5EF4-FFF2-40B4-BE49-F238E27FC236}">
                  <a16:creationId xmlns:a16="http://schemas.microsoft.com/office/drawing/2014/main" id="{E5752F01-ECE1-467F-96B2-2A19B7073C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58612" y="18237033"/>
              <a:ext cx="3374822" cy="519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4171950" latinLnBrk="1">
                <a:spcBef>
                  <a:spcPct val="20000"/>
                </a:spcBef>
                <a:buChar char="•"/>
                <a:defRPr kumimoji="1" sz="146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defTabSz="4171950" latinLnBrk="1">
                <a:spcBef>
                  <a:spcPct val="20000"/>
                </a:spcBef>
                <a:buChar char="–"/>
                <a:defRPr kumimoji="1" sz="128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defTabSz="4171950" latinLnBrk="1">
                <a:spcBef>
                  <a:spcPct val="20000"/>
                </a:spcBef>
                <a:buChar char="•"/>
                <a:defRPr kumimoji="1" sz="110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defTabSz="4171950" latinLnBrk="1">
                <a:spcBef>
                  <a:spcPct val="20000"/>
                </a:spcBef>
                <a:buChar char="–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defTabSz="4171950" latinLnBrk="1">
                <a:spcBef>
                  <a:spcPct val="20000"/>
                </a:spcBef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&lt; </a:t>
              </a:r>
              <a:r>
                <a:rPr lang="ko-KR" altLang="en-US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산불진화 전략도</a:t>
              </a: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&gt;</a:t>
              </a:r>
            </a:p>
          </p:txBody>
        </p:sp>
        <p:sp>
          <p:nvSpPr>
            <p:cNvPr id="184" name="Text Box 212">
              <a:extLst>
                <a:ext uri="{FF2B5EF4-FFF2-40B4-BE49-F238E27FC236}">
                  <a16:creationId xmlns:a16="http://schemas.microsoft.com/office/drawing/2014/main" id="{79D8E180-B706-41C8-A1CF-76E36F18D1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65314" y="18242993"/>
              <a:ext cx="3374822" cy="519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4171950" latinLnBrk="1">
                <a:spcBef>
                  <a:spcPct val="20000"/>
                </a:spcBef>
                <a:buChar char="•"/>
                <a:defRPr kumimoji="1" sz="146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defTabSz="4171950" latinLnBrk="1">
                <a:spcBef>
                  <a:spcPct val="20000"/>
                </a:spcBef>
                <a:buChar char="–"/>
                <a:defRPr kumimoji="1" sz="128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defTabSz="4171950" latinLnBrk="1">
                <a:spcBef>
                  <a:spcPct val="20000"/>
                </a:spcBef>
                <a:buChar char="•"/>
                <a:defRPr kumimoji="1" sz="110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defTabSz="4171950" latinLnBrk="1">
                <a:spcBef>
                  <a:spcPct val="20000"/>
                </a:spcBef>
                <a:buChar char="–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defTabSz="4171950" latinLnBrk="1">
                <a:spcBef>
                  <a:spcPct val="20000"/>
                </a:spcBef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&lt; </a:t>
              </a:r>
              <a:r>
                <a:rPr lang="ko-KR" altLang="en-US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합성 결과</a:t>
              </a: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&gt;</a:t>
              </a:r>
            </a:p>
          </p:txBody>
        </p:sp>
        <p:pic>
          <p:nvPicPr>
            <p:cNvPr id="201" name="그림 200">
              <a:extLst>
                <a:ext uri="{FF2B5EF4-FFF2-40B4-BE49-F238E27FC236}">
                  <a16:creationId xmlns:a16="http://schemas.microsoft.com/office/drawing/2014/main" id="{ACFA0775-4E01-4ADB-9C64-14E423A3ACDC}"/>
                </a:ext>
              </a:extLst>
            </p:cNvPr>
            <p:cNvPicPr>
              <a:picLocks/>
            </p:cNvPicPr>
            <p:nvPr/>
          </p:nvPicPr>
          <p:blipFill rotWithShape="1">
            <a:blip r:embed="rId23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466" t="10901" r="27466"/>
            <a:stretch/>
          </p:blipFill>
          <p:spPr>
            <a:xfrm>
              <a:off x="22089680" y="14227690"/>
              <a:ext cx="3180367" cy="4283603"/>
            </a:xfrm>
            <a:prstGeom prst="rect">
              <a:avLst/>
            </a:prstGeom>
          </p:spPr>
        </p:pic>
        <p:pic>
          <p:nvPicPr>
            <p:cNvPr id="209" name="그림 208" descr="지도이(가) 표시된 사진&#10;&#10;자동 생성된 설명">
              <a:extLst>
                <a:ext uri="{FF2B5EF4-FFF2-40B4-BE49-F238E27FC236}">
                  <a16:creationId xmlns:a16="http://schemas.microsoft.com/office/drawing/2014/main" id="{642BDA0E-A705-425A-B6DA-86C0153D76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5" r="22596"/>
            <a:stretch/>
          </p:blipFill>
          <p:spPr>
            <a:xfrm>
              <a:off x="16765782" y="14265973"/>
              <a:ext cx="4602097" cy="3877627"/>
            </a:xfrm>
            <a:prstGeom prst="rect">
              <a:avLst/>
            </a:prstGeom>
          </p:spPr>
        </p:pic>
        <p:sp>
          <p:nvSpPr>
            <p:cNvPr id="183" name="Text Box 212">
              <a:extLst>
                <a:ext uri="{FF2B5EF4-FFF2-40B4-BE49-F238E27FC236}">
                  <a16:creationId xmlns:a16="http://schemas.microsoft.com/office/drawing/2014/main" id="{3E4FDB93-81FB-4E9A-9553-DECF5CEDF0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941178" y="18249545"/>
              <a:ext cx="3374822" cy="519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4171950" latinLnBrk="1">
                <a:spcBef>
                  <a:spcPct val="20000"/>
                </a:spcBef>
                <a:buChar char="•"/>
                <a:defRPr kumimoji="1" sz="146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defTabSz="4171950" latinLnBrk="1">
                <a:spcBef>
                  <a:spcPct val="20000"/>
                </a:spcBef>
                <a:buChar char="–"/>
                <a:defRPr kumimoji="1" sz="128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defTabSz="4171950" latinLnBrk="1">
                <a:spcBef>
                  <a:spcPct val="20000"/>
                </a:spcBef>
                <a:buChar char="•"/>
                <a:defRPr kumimoji="1" sz="110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defTabSz="4171950" latinLnBrk="1">
                <a:spcBef>
                  <a:spcPct val="20000"/>
                </a:spcBef>
                <a:buChar char="–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defTabSz="4171950" latinLnBrk="1">
                <a:spcBef>
                  <a:spcPct val="20000"/>
                </a:spcBef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&lt;matplotlib</a:t>
              </a:r>
              <a:r>
                <a:rPr lang="ko-KR" altLang="en-US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시뮬레이션</a:t>
              </a: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&gt;</a:t>
              </a:r>
            </a:p>
          </p:txBody>
        </p:sp>
        <p:sp>
          <p:nvSpPr>
            <p:cNvPr id="186" name="직사각형 185">
              <a:extLst>
                <a:ext uri="{FF2B5EF4-FFF2-40B4-BE49-F238E27FC236}">
                  <a16:creationId xmlns:a16="http://schemas.microsoft.com/office/drawing/2014/main" id="{3BA62715-44FA-4135-B4D1-379816D09F1C}"/>
                </a:ext>
              </a:extLst>
            </p:cNvPr>
            <p:cNvSpPr/>
            <p:nvPr/>
          </p:nvSpPr>
          <p:spPr bwMode="auto">
            <a:xfrm>
              <a:off x="27544783" y="17371077"/>
              <a:ext cx="1261887" cy="683662"/>
            </a:xfrm>
            <a:prstGeom prst="rect">
              <a:avLst/>
            </a:prstGeom>
            <a:solidFill>
              <a:srgbClr val="D9D9D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17195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!백묵 달을삼킨연못체(견중)" pitchFamily="2" charset="-127"/>
                <a:ea typeface="!백묵 달을삼킨연못체(견중)" pitchFamily="2" charset="-127"/>
              </a:endParaRPr>
            </a:p>
          </p:txBody>
        </p:sp>
        <p:sp>
          <p:nvSpPr>
            <p:cNvPr id="190" name="직사각형 189">
              <a:extLst>
                <a:ext uri="{FF2B5EF4-FFF2-40B4-BE49-F238E27FC236}">
                  <a16:creationId xmlns:a16="http://schemas.microsoft.com/office/drawing/2014/main" id="{C9F2F2C5-BC07-4EA6-93C8-A18FA83431D8}"/>
                </a:ext>
              </a:extLst>
            </p:cNvPr>
            <p:cNvSpPr/>
            <p:nvPr/>
          </p:nvSpPr>
          <p:spPr bwMode="auto">
            <a:xfrm>
              <a:off x="27647470" y="17486000"/>
              <a:ext cx="216869" cy="155054"/>
            </a:xfrm>
            <a:prstGeom prst="rect">
              <a:avLst/>
            </a:prstGeom>
            <a:solidFill>
              <a:srgbClr val="F17D16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17195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!백묵 달을삼킨연못체(견중)" pitchFamily="2" charset="-127"/>
                <a:ea typeface="!백묵 달을삼킨연못체(견중)" pitchFamily="2" charset="-127"/>
              </a:endParaRPr>
            </a:p>
          </p:txBody>
        </p: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F2657AED-BA78-45DE-95F2-1FDF53E4ED4F}"/>
                </a:ext>
              </a:extLst>
            </p:cNvPr>
            <p:cNvSpPr/>
            <p:nvPr/>
          </p:nvSpPr>
          <p:spPr bwMode="auto">
            <a:xfrm>
              <a:off x="27652291" y="17768206"/>
              <a:ext cx="216869" cy="155054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17195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!백묵 달을삼킨연못체(견중)" pitchFamily="2" charset="-127"/>
                <a:ea typeface="!백묵 달을삼킨연못체(견중)" pitchFamily="2" charset="-127"/>
              </a:endParaRPr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23340B6B-E201-4826-B6CB-585CDF607B7D}"/>
                </a:ext>
              </a:extLst>
            </p:cNvPr>
            <p:cNvSpPr txBox="1"/>
            <p:nvPr/>
          </p:nvSpPr>
          <p:spPr>
            <a:xfrm>
              <a:off x="27804374" y="17391371"/>
              <a:ext cx="1145243" cy="339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/>
                <a:t>Fire Point</a:t>
              </a:r>
              <a:endParaRPr lang="ko-KR" altLang="en-US" sz="700" dirty="0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84F7BD2-331C-49F5-9403-16ED6466A758}"/>
                </a:ext>
              </a:extLst>
            </p:cNvPr>
            <p:cNvSpPr txBox="1"/>
            <p:nvPr/>
          </p:nvSpPr>
          <p:spPr>
            <a:xfrm>
              <a:off x="27809886" y="17677904"/>
              <a:ext cx="1145243" cy="339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/>
                <a:t>Convex Hull</a:t>
              </a:r>
              <a:endParaRPr lang="ko-KR" altLang="en-US" sz="700" dirty="0"/>
            </a:p>
          </p:txBody>
        </p:sp>
      </p:grpSp>
      <p:grpSp>
        <p:nvGrpSpPr>
          <p:cNvPr id="3162" name="그룹 3161">
            <a:extLst>
              <a:ext uri="{FF2B5EF4-FFF2-40B4-BE49-F238E27FC236}">
                <a16:creationId xmlns:a16="http://schemas.microsoft.com/office/drawing/2014/main" id="{D66C1A8F-9CED-46BA-B93D-8BC04DF0DF3C}"/>
              </a:ext>
            </a:extLst>
          </p:cNvPr>
          <p:cNvGrpSpPr/>
          <p:nvPr/>
        </p:nvGrpSpPr>
        <p:grpSpPr>
          <a:xfrm>
            <a:off x="16777915" y="10589706"/>
            <a:ext cx="12021842" cy="4556592"/>
            <a:chOff x="16573154" y="10071918"/>
            <a:chExt cx="10977693" cy="3702033"/>
          </a:xfrm>
        </p:grpSpPr>
        <p:pic>
          <p:nvPicPr>
            <p:cNvPr id="294" name="그림 293" descr="텍스트, 디스플레이이(가) 표시된 사진&#10;&#10;자동 생성된 설명">
              <a:extLst>
                <a:ext uri="{FF2B5EF4-FFF2-40B4-BE49-F238E27FC236}">
                  <a16:creationId xmlns:a16="http://schemas.microsoft.com/office/drawing/2014/main" id="{5F6775F1-0B21-4E65-A46A-9E01E3A5129B}"/>
                </a:ext>
              </a:extLst>
            </p:cNvPr>
            <p:cNvPicPr>
              <a:picLocks/>
            </p:cNvPicPr>
            <p:nvPr/>
          </p:nvPicPr>
          <p:blipFill rotWithShape="1">
            <a:blip r:embed="rId24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19" t="7927" r="29647" b="6120"/>
            <a:stretch/>
          </p:blipFill>
          <p:spPr>
            <a:xfrm>
              <a:off x="21321829" y="10071918"/>
              <a:ext cx="2944918" cy="3207297"/>
            </a:xfrm>
            <a:prstGeom prst="rect">
              <a:avLst/>
            </a:prstGeom>
          </p:spPr>
        </p:pic>
        <p:pic>
          <p:nvPicPr>
            <p:cNvPr id="295" name="그림 294" descr="지도이(가) 표시된 사진&#10;&#10;자동 생성된 설명">
              <a:extLst>
                <a:ext uri="{FF2B5EF4-FFF2-40B4-BE49-F238E27FC236}">
                  <a16:creationId xmlns:a16="http://schemas.microsoft.com/office/drawing/2014/main" id="{72CFE586-DD19-4C1B-A4FC-79C9D7BAE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" r="22727"/>
            <a:stretch/>
          </p:blipFill>
          <p:spPr>
            <a:xfrm>
              <a:off x="16573154" y="10195511"/>
              <a:ext cx="4116427" cy="3004830"/>
            </a:xfrm>
            <a:prstGeom prst="rect">
              <a:avLst/>
            </a:prstGeom>
          </p:spPr>
        </p:pic>
        <p:grpSp>
          <p:nvGrpSpPr>
            <p:cNvPr id="299" name="그룹 298">
              <a:extLst>
                <a:ext uri="{FF2B5EF4-FFF2-40B4-BE49-F238E27FC236}">
                  <a16:creationId xmlns:a16="http://schemas.microsoft.com/office/drawing/2014/main" id="{E03DC910-56B9-4233-9FA9-12D4A64D2C2C}"/>
                </a:ext>
              </a:extLst>
            </p:cNvPr>
            <p:cNvGrpSpPr/>
            <p:nvPr/>
          </p:nvGrpSpPr>
          <p:grpSpPr>
            <a:xfrm>
              <a:off x="24575243" y="10213302"/>
              <a:ext cx="2944918" cy="2982668"/>
              <a:chOff x="3804011" y="2398239"/>
              <a:chExt cx="3472760" cy="3471533"/>
            </a:xfrm>
          </p:grpSpPr>
          <p:pic>
            <p:nvPicPr>
              <p:cNvPr id="302" name="그림 301">
                <a:extLst>
                  <a:ext uri="{FF2B5EF4-FFF2-40B4-BE49-F238E27FC236}">
                    <a16:creationId xmlns:a16="http://schemas.microsoft.com/office/drawing/2014/main" id="{A041F7E4-05A5-4BDB-803B-D5F4A5D094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6">
                <a:alphaModFix/>
                <a:extLst>
                  <a:ext uri="{BEBA8EAE-BF5A-486C-A8C5-ECC9F3942E4B}">
                    <a14:imgProps xmlns:a14="http://schemas.microsoft.com/office/drawing/2010/main">
                      <a14:imgLayer r:embed="rId27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916" t="26955" r="38724" b="26608"/>
              <a:stretch/>
            </p:blipFill>
            <p:spPr>
              <a:xfrm>
                <a:off x="3804011" y="2402684"/>
                <a:ext cx="3467088" cy="3467088"/>
              </a:xfrm>
              <a:prstGeom prst="rect">
                <a:avLst/>
              </a:prstGeom>
            </p:spPr>
          </p:pic>
          <p:pic>
            <p:nvPicPr>
              <p:cNvPr id="301" name="그림 300" descr="지도이(가) 표시된 사진&#10;&#10;자동 생성된 설명">
                <a:extLst>
                  <a:ext uri="{FF2B5EF4-FFF2-40B4-BE49-F238E27FC236}">
                    <a16:creationId xmlns:a16="http://schemas.microsoft.com/office/drawing/2014/main" id="{201DE9BF-197C-4F76-8AEF-E3CEA18F02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5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477" t="8706" r="23991" b="54"/>
              <a:stretch/>
            </p:blipFill>
            <p:spPr>
              <a:xfrm>
                <a:off x="3809683" y="2398239"/>
                <a:ext cx="3467088" cy="3467088"/>
              </a:xfrm>
              <a:prstGeom prst="rect">
                <a:avLst/>
              </a:prstGeom>
            </p:spPr>
          </p:pic>
        </p:grpSp>
        <p:sp>
          <p:nvSpPr>
            <p:cNvPr id="344" name="Text Box 212">
              <a:extLst>
                <a:ext uri="{FF2B5EF4-FFF2-40B4-BE49-F238E27FC236}">
                  <a16:creationId xmlns:a16="http://schemas.microsoft.com/office/drawing/2014/main" id="{3E14F14F-A038-4DEF-868D-0E513A893A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979756" y="13363828"/>
              <a:ext cx="3027363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4171950" latinLnBrk="1">
                <a:spcBef>
                  <a:spcPct val="20000"/>
                </a:spcBef>
                <a:buChar char="•"/>
                <a:defRPr kumimoji="1" sz="146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defTabSz="4171950" latinLnBrk="1">
                <a:spcBef>
                  <a:spcPct val="20000"/>
                </a:spcBef>
                <a:buChar char="–"/>
                <a:defRPr kumimoji="1" sz="128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defTabSz="4171950" latinLnBrk="1">
                <a:spcBef>
                  <a:spcPct val="20000"/>
                </a:spcBef>
                <a:buChar char="•"/>
                <a:defRPr kumimoji="1" sz="110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defTabSz="4171950" latinLnBrk="1">
                <a:spcBef>
                  <a:spcPct val="20000"/>
                </a:spcBef>
                <a:buChar char="–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defTabSz="4171950" latinLnBrk="1">
                <a:spcBef>
                  <a:spcPct val="20000"/>
                </a:spcBef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&lt; </a:t>
              </a:r>
              <a:r>
                <a:rPr lang="ko-KR" altLang="en-US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산불진화 전략도</a:t>
              </a: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&gt;</a:t>
              </a:r>
            </a:p>
          </p:txBody>
        </p:sp>
        <p:sp>
          <p:nvSpPr>
            <p:cNvPr id="345" name="Text Box 212">
              <a:extLst>
                <a:ext uri="{FF2B5EF4-FFF2-40B4-BE49-F238E27FC236}">
                  <a16:creationId xmlns:a16="http://schemas.microsoft.com/office/drawing/2014/main" id="{02CC2511-64E8-44C1-97FD-4B9C56AB94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280606" y="13373901"/>
              <a:ext cx="3027363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4171950" latinLnBrk="1">
                <a:spcBef>
                  <a:spcPct val="20000"/>
                </a:spcBef>
                <a:buChar char="•"/>
                <a:defRPr kumimoji="1" sz="146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defTabSz="4171950" latinLnBrk="1">
                <a:spcBef>
                  <a:spcPct val="20000"/>
                </a:spcBef>
                <a:buChar char="–"/>
                <a:defRPr kumimoji="1" sz="128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defTabSz="4171950" latinLnBrk="1">
                <a:spcBef>
                  <a:spcPct val="20000"/>
                </a:spcBef>
                <a:buChar char="•"/>
                <a:defRPr kumimoji="1" sz="110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defTabSz="4171950" latinLnBrk="1">
                <a:spcBef>
                  <a:spcPct val="20000"/>
                </a:spcBef>
                <a:buChar char="–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defTabSz="4171950" latinLnBrk="1">
                <a:spcBef>
                  <a:spcPct val="20000"/>
                </a:spcBef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&lt;matplotlib</a:t>
              </a:r>
              <a:r>
                <a:rPr lang="ko-KR" altLang="en-US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시뮬레이션</a:t>
              </a: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&gt;</a:t>
              </a:r>
            </a:p>
          </p:txBody>
        </p:sp>
        <p:sp>
          <p:nvSpPr>
            <p:cNvPr id="346" name="Text Box 212">
              <a:extLst>
                <a:ext uri="{FF2B5EF4-FFF2-40B4-BE49-F238E27FC236}">
                  <a16:creationId xmlns:a16="http://schemas.microsoft.com/office/drawing/2014/main" id="{A7A8A6F0-6513-404A-A6C2-0301D6B17C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521744" y="13358505"/>
              <a:ext cx="3027363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4171950" latinLnBrk="1">
                <a:spcBef>
                  <a:spcPct val="20000"/>
                </a:spcBef>
                <a:buChar char="•"/>
                <a:defRPr kumimoji="1" sz="146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defTabSz="4171950" latinLnBrk="1">
                <a:spcBef>
                  <a:spcPct val="20000"/>
                </a:spcBef>
                <a:buChar char="–"/>
                <a:defRPr kumimoji="1" sz="128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defTabSz="4171950" latinLnBrk="1">
                <a:spcBef>
                  <a:spcPct val="20000"/>
                </a:spcBef>
                <a:buChar char="•"/>
                <a:defRPr kumimoji="1" sz="110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defTabSz="4171950" latinLnBrk="1">
                <a:spcBef>
                  <a:spcPct val="20000"/>
                </a:spcBef>
                <a:buChar char="–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defTabSz="4171950" latinLnBrk="1">
                <a:spcBef>
                  <a:spcPct val="20000"/>
                </a:spcBef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defTabSz="417195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91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&lt; </a:t>
              </a:r>
              <a:r>
                <a:rPr lang="ko-KR" altLang="en-US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합성 결과</a:t>
              </a:r>
              <a:r>
                <a:rPr lang="en-US" altLang="ko-KR" sz="2000" b="1" dirty="0">
                  <a:solidFill>
                    <a:srgbClr val="0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&gt;</a:t>
              </a:r>
            </a:p>
          </p:txBody>
        </p:sp>
        <p:grpSp>
          <p:nvGrpSpPr>
            <p:cNvPr id="372" name="그룹 371">
              <a:extLst>
                <a:ext uri="{FF2B5EF4-FFF2-40B4-BE49-F238E27FC236}">
                  <a16:creationId xmlns:a16="http://schemas.microsoft.com/office/drawing/2014/main" id="{F281844A-A3A7-0A99-EE59-591B477332CF}"/>
                </a:ext>
              </a:extLst>
            </p:cNvPr>
            <p:cNvGrpSpPr/>
            <p:nvPr/>
          </p:nvGrpSpPr>
          <p:grpSpPr>
            <a:xfrm>
              <a:off x="26285705" y="12605648"/>
              <a:ext cx="1265142" cy="526063"/>
              <a:chOff x="27795139" y="10403715"/>
              <a:chExt cx="1265142" cy="526063"/>
            </a:xfrm>
          </p:grpSpPr>
          <p:sp>
            <p:nvSpPr>
              <p:cNvPr id="373" name="직사각형 372">
                <a:extLst>
                  <a:ext uri="{FF2B5EF4-FFF2-40B4-BE49-F238E27FC236}">
                    <a16:creationId xmlns:a16="http://schemas.microsoft.com/office/drawing/2014/main" id="{30388484-5BD3-D4DC-91FB-BAE0F235E9D1}"/>
                  </a:ext>
                </a:extLst>
              </p:cNvPr>
              <p:cNvSpPr/>
              <p:nvPr/>
            </p:nvSpPr>
            <p:spPr bwMode="auto">
              <a:xfrm>
                <a:off x="27795139" y="10403715"/>
                <a:ext cx="1131968" cy="526063"/>
              </a:xfrm>
              <a:prstGeom prst="rect">
                <a:avLst/>
              </a:prstGeom>
              <a:solidFill>
                <a:srgbClr val="D9D9D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1950" rtl="0" eaLnBrk="1" fontAlgn="base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2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!백묵 달을삼킨연못체(견중)" pitchFamily="2" charset="-127"/>
                  <a:ea typeface="!백묵 달을삼킨연못체(견중)" pitchFamily="2" charset="-127"/>
                </a:endParaRPr>
              </a:p>
            </p:txBody>
          </p:sp>
          <p:sp>
            <p:nvSpPr>
              <p:cNvPr id="374" name="직사각형 373">
                <a:extLst>
                  <a:ext uri="{FF2B5EF4-FFF2-40B4-BE49-F238E27FC236}">
                    <a16:creationId xmlns:a16="http://schemas.microsoft.com/office/drawing/2014/main" id="{2BCCE249-BA01-5AED-0020-6644C012CC05}"/>
                  </a:ext>
                </a:extLst>
              </p:cNvPr>
              <p:cNvSpPr/>
              <p:nvPr/>
            </p:nvSpPr>
            <p:spPr bwMode="auto">
              <a:xfrm>
                <a:off x="27887254" y="10492146"/>
                <a:ext cx="194541" cy="119311"/>
              </a:xfrm>
              <a:prstGeom prst="rect">
                <a:avLst/>
              </a:prstGeom>
              <a:solidFill>
                <a:srgbClr val="F17D1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1950" rtl="0" eaLnBrk="1" fontAlgn="base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2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!백묵 달을삼킨연못체(견중)" pitchFamily="2" charset="-127"/>
                  <a:ea typeface="!백묵 달을삼킨연못체(견중)" pitchFamily="2" charset="-127"/>
                </a:endParaRPr>
              </a:p>
            </p:txBody>
          </p:sp>
          <p:sp>
            <p:nvSpPr>
              <p:cNvPr id="375" name="직사각형 374">
                <a:extLst>
                  <a:ext uri="{FF2B5EF4-FFF2-40B4-BE49-F238E27FC236}">
                    <a16:creationId xmlns:a16="http://schemas.microsoft.com/office/drawing/2014/main" id="{78A2C9FA-3BB4-D1FC-D9FD-A0DA8D9BAF85}"/>
                  </a:ext>
                </a:extLst>
              </p:cNvPr>
              <p:cNvSpPr/>
              <p:nvPr/>
            </p:nvSpPr>
            <p:spPr bwMode="auto">
              <a:xfrm>
                <a:off x="27891578" y="10709297"/>
                <a:ext cx="194541" cy="119311"/>
              </a:xfrm>
              <a:prstGeom prst="rect">
                <a:avLst/>
              </a:prstGeom>
              <a:solidFill>
                <a:schemeClr val="tx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1950" rtl="0" eaLnBrk="1" fontAlgn="base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2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!백묵 달을삼킨연못체(견중)" pitchFamily="2" charset="-127"/>
                  <a:ea typeface="!백묵 달을삼킨연못체(견중)" pitchFamily="2" charset="-127"/>
                </a:endParaRPr>
              </a:p>
            </p:txBody>
          </p:sp>
          <p:sp>
            <p:nvSpPr>
              <p:cNvPr id="376" name="TextBox 375">
                <a:extLst>
                  <a:ext uri="{FF2B5EF4-FFF2-40B4-BE49-F238E27FC236}">
                    <a16:creationId xmlns:a16="http://schemas.microsoft.com/office/drawing/2014/main" id="{EF755E3B-4879-BFD0-FC42-9FCE8D966A55}"/>
                  </a:ext>
                </a:extLst>
              </p:cNvPr>
              <p:cNvSpPr txBox="1"/>
              <p:nvPr/>
            </p:nvSpPr>
            <p:spPr>
              <a:xfrm>
                <a:off x="28028003" y="10419331"/>
                <a:ext cx="102733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50" dirty="0"/>
                  <a:t>Fire Point</a:t>
                </a:r>
                <a:endParaRPr lang="ko-KR" altLang="en-US" sz="700" dirty="0"/>
              </a:p>
            </p:txBody>
          </p:sp>
          <p:sp>
            <p:nvSpPr>
              <p:cNvPr id="377" name="TextBox 376">
                <a:extLst>
                  <a:ext uri="{FF2B5EF4-FFF2-40B4-BE49-F238E27FC236}">
                    <a16:creationId xmlns:a16="http://schemas.microsoft.com/office/drawing/2014/main" id="{3BB8A0D5-7F6B-00EF-54CE-7A009CDD1880}"/>
                  </a:ext>
                </a:extLst>
              </p:cNvPr>
              <p:cNvSpPr txBox="1"/>
              <p:nvPr/>
            </p:nvSpPr>
            <p:spPr>
              <a:xfrm>
                <a:off x="28032948" y="10639812"/>
                <a:ext cx="102733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50" dirty="0"/>
                  <a:t>Convex Hull</a:t>
                </a:r>
                <a:endParaRPr lang="ko-KR" altLang="en-US" sz="700" dirty="0"/>
              </a:p>
            </p:txBody>
          </p:sp>
        </p:grpSp>
      </p:grpSp>
      <p:sp>
        <p:nvSpPr>
          <p:cNvPr id="379" name="Text Box 2021">
            <a:extLst>
              <a:ext uri="{FF2B5EF4-FFF2-40B4-BE49-F238E27FC236}">
                <a16:creationId xmlns:a16="http://schemas.microsoft.com/office/drawing/2014/main" id="{B86C3022-7E42-FA57-7569-3C282F4E81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72174" y="15577937"/>
            <a:ext cx="12831077" cy="51347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342900" indent="-34290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latinLnBrk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ko-KR" sz="2400" b="1" dirty="0">
                <a:solidFill>
                  <a:srgbClr val="000000"/>
                </a:solidFill>
                <a:latin typeface="산돌고딕 M" charset="-127"/>
                <a:ea typeface="산돌고딕 M" charset="-127"/>
              </a:rPr>
              <a:t>Case</a:t>
            </a:r>
            <a:r>
              <a:rPr lang="ko-KR" altLang="en-US" sz="2400" b="1" dirty="0">
                <a:solidFill>
                  <a:srgbClr val="000000"/>
                </a:solidFill>
                <a:latin typeface="산돌고딕 M" charset="-127"/>
                <a:ea typeface="산돌고딕 M" charset="-127"/>
              </a:rPr>
              <a:t>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산돌고딕 M" charset="-127"/>
                <a:ea typeface="산돌고딕 M" charset="-127"/>
              </a:rPr>
              <a:t>2</a:t>
            </a:r>
            <a:r>
              <a:rPr lang="en-US" altLang="ko-KR" sz="2300" dirty="0">
                <a:latin typeface="산돌고딕 M" charset="-127"/>
                <a:ea typeface="산돌고딕 M" charset="-127"/>
              </a:rPr>
              <a:t>    </a:t>
            </a:r>
            <a:endParaRPr lang="en-US" altLang="ko-KR" sz="2400" b="1" dirty="0">
              <a:solidFill>
                <a:srgbClr val="FF0000"/>
              </a:solidFill>
              <a:latin typeface="산돌고딕 M" charset="-127"/>
              <a:ea typeface="산돌고딕 M" charset="-127"/>
            </a:endParaRPr>
          </a:p>
        </p:txBody>
      </p:sp>
      <p:pic>
        <p:nvPicPr>
          <p:cNvPr id="383" name="그림 382">
            <a:extLst>
              <a:ext uri="{FF2B5EF4-FFF2-40B4-BE49-F238E27FC236}">
                <a16:creationId xmlns:a16="http://schemas.microsoft.com/office/drawing/2014/main" id="{A04A5BA3-FD42-3F5A-4AA6-687C55E8080E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493809" y="22826960"/>
            <a:ext cx="4588718" cy="2494134"/>
          </a:xfrm>
          <a:prstGeom prst="rect">
            <a:avLst/>
          </a:prstGeom>
        </p:spPr>
      </p:pic>
      <p:sp>
        <p:nvSpPr>
          <p:cNvPr id="180" name="Rectangle 1860">
            <a:extLst>
              <a:ext uri="{FF2B5EF4-FFF2-40B4-BE49-F238E27FC236}">
                <a16:creationId xmlns:a16="http://schemas.microsoft.com/office/drawing/2014/main" id="{FABA023D-D330-A2A3-FA3C-8AF952FB9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58220" y="21797197"/>
            <a:ext cx="13279438" cy="11225307"/>
          </a:xfrm>
          <a:prstGeom prst="rect">
            <a:avLst/>
          </a:prstGeom>
          <a:noFill/>
          <a:ln w="9525">
            <a:solidFill>
              <a:srgbClr val="00B05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2800">
              <a:latin typeface="!백묵 달을삼킨연못체(견중)"/>
              <a:ea typeface="!백묵 달을삼킨연못체(견중)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9BC041-AEE6-F8C0-16E6-03876F512601}"/>
              </a:ext>
            </a:extLst>
          </p:cNvPr>
          <p:cNvSpPr/>
          <p:nvPr/>
        </p:nvSpPr>
        <p:spPr bwMode="auto">
          <a:xfrm>
            <a:off x="15928975" y="10225560"/>
            <a:ext cx="12981902" cy="4906262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17195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!백묵 달을삼킨연못체(견중)" pitchFamily="2" charset="-127"/>
              <a:ea typeface="!백묵 달을삼킨연못체(견중)" pitchFamily="2" charset="-127"/>
            </a:endParaRPr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6DC284DF-BAC3-D4CA-5F30-4A3D31F07CAB}"/>
              </a:ext>
            </a:extLst>
          </p:cNvPr>
          <p:cNvSpPr/>
          <p:nvPr/>
        </p:nvSpPr>
        <p:spPr bwMode="auto">
          <a:xfrm>
            <a:off x="15965601" y="15688450"/>
            <a:ext cx="12981902" cy="4906262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17195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!백묵 달을삼킨연못체(견중)" pitchFamily="2" charset="-127"/>
              <a:ea typeface="!백묵 달을삼킨연못체(견중)" pitchFamily="2" charset="-127"/>
            </a:endParaRPr>
          </a:p>
        </p:txBody>
      </p:sp>
      <p:sp>
        <p:nvSpPr>
          <p:cNvPr id="170" name="Text Box 212">
            <a:extLst>
              <a:ext uri="{FF2B5EF4-FFF2-40B4-BE49-F238E27FC236}">
                <a16:creationId xmlns:a16="http://schemas.microsoft.com/office/drawing/2014/main" id="{F4C08484-2F79-5D25-B207-E446067C64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81171" y="25419248"/>
            <a:ext cx="330947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ko-KR" sz="20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&lt; </a:t>
            </a:r>
            <a:r>
              <a:rPr lang="ko-KR" altLang="en-US" sz="20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구현을 위한 의사코드</a:t>
            </a:r>
            <a:r>
              <a:rPr lang="en-US" altLang="ko-KR" sz="20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&gt;</a:t>
            </a: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195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!백묵 달을삼킨연못체(견중)" pitchFamily="2" charset="-127"/>
            <a:ea typeface="!백묵 달을삼킨연못체(견중)" pitchFamily="2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195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!백묵 달을삼킨연못체(견중)" pitchFamily="2" charset="-127"/>
            <a:ea typeface="!백묵 달을삼킨연못체(견중)" pitchFamily="2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20612</TotalTime>
  <Words>866</Words>
  <Application>Microsoft Office PowerPoint</Application>
  <PresentationFormat>사용자 지정</PresentationFormat>
  <Paragraphs>176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3" baseType="lpstr">
      <vt:lpstr>한양신명조</vt:lpstr>
      <vt:lpstr>Cambria Math</vt:lpstr>
      <vt:lpstr>Verdana</vt:lpstr>
      <vt:lpstr>산돌고딕 M</vt:lpstr>
      <vt:lpstr>!백묵 달을삼킨연못체(견중)</vt:lpstr>
      <vt:lpstr>HY헤드라인M</vt:lpstr>
      <vt:lpstr>굴림</vt:lpstr>
      <vt:lpstr>08서울남산체 B</vt:lpstr>
      <vt:lpstr>나눔스퀘어 Bold</vt:lpstr>
      <vt:lpstr>Noto Sans KR</vt:lpstr>
      <vt:lpstr>맑은 고딕</vt:lpstr>
      <vt:lpstr>기본 디자인</vt:lpstr>
      <vt:lpstr>PowerPoint 프레젠테이션</vt:lpstr>
    </vt:vector>
  </TitlesOfParts>
  <Company>..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.</dc:creator>
  <cp:lastModifiedBy>손민우</cp:lastModifiedBy>
  <cp:revision>686</cp:revision>
  <cp:lastPrinted>2022-04-25T09:43:09Z</cp:lastPrinted>
  <dcterms:created xsi:type="dcterms:W3CDTF">2007-03-22T01:18:33Z</dcterms:created>
  <dcterms:modified xsi:type="dcterms:W3CDTF">2022-05-09T07:57:11Z</dcterms:modified>
</cp:coreProperties>
</file>

<file path=docProps/thumbnail.jpeg>
</file>